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1"/>
  </p:notesMasterIdLst>
  <p:sldIdLst>
    <p:sldId id="257" r:id="rId3"/>
    <p:sldId id="259" r:id="rId4"/>
    <p:sldId id="280" r:id="rId5"/>
    <p:sldId id="357" r:id="rId6"/>
    <p:sldId id="358" r:id="rId7"/>
    <p:sldId id="359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263" r:id="rId26"/>
    <p:sldId id="335" r:id="rId27"/>
    <p:sldId id="336" r:id="rId28"/>
    <p:sldId id="337" r:id="rId29"/>
    <p:sldId id="321" r:id="rId30"/>
    <p:sldId id="333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19" r:id="rId43"/>
    <p:sldId id="320" r:id="rId44"/>
    <p:sldId id="264" r:id="rId45"/>
    <p:sldId id="291" r:id="rId46"/>
    <p:sldId id="292" r:id="rId47"/>
    <p:sldId id="293" r:id="rId48"/>
    <p:sldId id="289" r:id="rId49"/>
    <p:sldId id="290" r:id="rId50"/>
    <p:sldId id="265" r:id="rId51"/>
    <p:sldId id="266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8">
          <p15:clr>
            <a:srgbClr val="A4A3A4"/>
          </p15:clr>
        </p15:guide>
        <p15:guide id="2" pos="28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F1F8"/>
    <a:srgbClr val="DD3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6"/>
  </p:normalViewPr>
  <p:slideViewPr>
    <p:cSldViewPr snapToGrid="0" snapToObjects="1">
      <p:cViewPr>
        <p:scale>
          <a:sx n="120" d="100"/>
          <a:sy n="120" d="100"/>
        </p:scale>
        <p:origin x="200" y="-448"/>
      </p:cViewPr>
      <p:guideLst>
        <p:guide orient="horz" pos="1058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wmf"/><Relationship Id="rId4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87.emf"/><Relationship Id="rId7" Type="http://schemas.openxmlformats.org/officeDocument/2006/relationships/image" Target="../media/image95.emf"/><Relationship Id="rId2" Type="http://schemas.openxmlformats.org/officeDocument/2006/relationships/image" Target="../media/image86.emf"/><Relationship Id="rId1" Type="http://schemas.openxmlformats.org/officeDocument/2006/relationships/image" Target="../media/image91.emf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03.wmf"/><Relationship Id="rId1" Type="http://schemas.openxmlformats.org/officeDocument/2006/relationships/image" Target="../media/image106.w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5" Type="http://schemas.openxmlformats.org/officeDocument/2006/relationships/image" Target="../media/image114.wmf"/><Relationship Id="rId4" Type="http://schemas.openxmlformats.org/officeDocument/2006/relationships/image" Target="../media/image11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5" Type="http://schemas.openxmlformats.org/officeDocument/2006/relationships/image" Target="../media/image114.wmf"/><Relationship Id="rId4" Type="http://schemas.openxmlformats.org/officeDocument/2006/relationships/image" Target="../media/image11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4" Type="http://schemas.openxmlformats.org/officeDocument/2006/relationships/image" Target="../media/image1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31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Relationship Id="rId4" Type="http://schemas.openxmlformats.org/officeDocument/2006/relationships/image" Target="../media/image14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/>
              </a:defRPr>
            </a:lvl1pPr>
          </a:lstStyle>
          <a:p>
            <a:fld id="{C051D049-93EE-4347-85D5-19066EB046DE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/>
              </a:defRPr>
            </a:lvl1pPr>
          </a:lstStyle>
          <a:p>
            <a:fld id="{DA044BA0-3D33-244F-BF1E-374CF3137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9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9F3F9-41CE-40D0-A7E3-9B196199AA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0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432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520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20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789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438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654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37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81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554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25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9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8001204-23F8-284E-B321-9A9F20C77220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E8202D2D-EFE8-3948-88B8-04867B4423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6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2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png"/><Relationship Id="rId4" Type="http://schemas.openxmlformats.org/officeDocument/2006/relationships/image" Target="../media/image26.emf"/><Relationship Id="rId9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gi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62.wmf"/><Relationship Id="rId3" Type="http://schemas.openxmlformats.org/officeDocument/2006/relationships/image" Target="../media/image63.png"/><Relationship Id="rId7" Type="http://schemas.openxmlformats.org/officeDocument/2006/relationships/image" Target="../media/image60.w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5.png"/><Relationship Id="rId5" Type="http://schemas.openxmlformats.org/officeDocument/2006/relationships/image" Target="../media/image59.wmf"/><Relationship Id="rId10" Type="http://schemas.openxmlformats.org/officeDocument/2006/relationships/image" Target="../media/image64.jpe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6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8.png"/><Relationship Id="rId4" Type="http://schemas.openxmlformats.org/officeDocument/2006/relationships/image" Target="../media/image6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4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77.emf"/><Relationship Id="rId5" Type="http://schemas.openxmlformats.org/officeDocument/2006/relationships/image" Target="../media/image7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4.jpeg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image" Target="../media/image83.e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80.emf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4.jpeg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gif"/><Relationship Id="rId5" Type="http://schemas.openxmlformats.org/officeDocument/2006/relationships/image" Target="../media/image89.jpeg"/><Relationship Id="rId10" Type="http://schemas.openxmlformats.org/officeDocument/2006/relationships/image" Target="../media/image88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36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96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93.e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6.e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92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9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jpeg"/><Relationship Id="rId5" Type="http://schemas.openxmlformats.org/officeDocument/2006/relationships/image" Target="../media/image97.emf"/><Relationship Id="rId4" Type="http://schemas.openxmlformats.org/officeDocument/2006/relationships/oleObject" Target="../embeddings/oleObject4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9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7" Type="http://schemas.openxmlformats.org/officeDocument/2006/relationships/image" Target="../media/image9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oleObject58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07.e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10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113.e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6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3.emf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6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19.e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7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1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118.emf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7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24.e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8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2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2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2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13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0.gif"/><Relationship Id="rId5" Type="http://schemas.openxmlformats.org/officeDocument/2006/relationships/image" Target="../media/image89.jpeg"/><Relationship Id="rId10" Type="http://schemas.openxmlformats.org/officeDocument/2006/relationships/image" Target="../media/image88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9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5.emf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3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image" Target="../media/image136.emf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42.emf"/><Relationship Id="rId9" Type="http://schemas.openxmlformats.org/officeDocument/2006/relationships/image" Target="../media/image14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emf"/><Relationship Id="rId4" Type="http://schemas.openxmlformats.org/officeDocument/2006/relationships/image" Target="../media/image13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47.emf"/><Relationship Id="rId11" Type="http://schemas.openxmlformats.org/officeDocument/2006/relationships/image" Target="../media/image149.emf"/><Relationship Id="rId5" Type="http://schemas.openxmlformats.org/officeDocument/2006/relationships/oleObject" Target="../embeddings/oleObject102.bin"/><Relationship Id="rId10" Type="http://schemas.openxmlformats.org/officeDocument/2006/relationships/oleObject" Target="../embeddings/oleObject104.bin"/><Relationship Id="rId4" Type="http://schemas.openxmlformats.org/officeDocument/2006/relationships/image" Target="../media/image146.emf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020" y="435145"/>
            <a:ext cx="866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marR="0" lvl="0" indent="-199548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Chemical Bonding: Diatomic Molecules</a:t>
            </a:r>
            <a:endParaRPr kumimoji="0" lang="en-US" sz="2400" b="1" i="0" u="sng" strike="noStrike" kern="1200" cap="none" spc="0" normalizeH="0" baseline="-25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25" t="24374" r="13492"/>
          <a:stretch/>
        </p:blipFill>
        <p:spPr>
          <a:xfrm>
            <a:off x="0" y="1560273"/>
            <a:ext cx="9144000" cy="5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1649867" y="4691927"/>
            <a:ext cx="3359081" cy="807173"/>
          </a:xfrm>
          <a:prstGeom prst="wedgeRoundRectCallout">
            <a:avLst>
              <a:gd name="adj1" fmla="val -3015"/>
              <a:gd name="adj2" fmla="val 105147"/>
              <a:gd name="adj3" fmla="val 16667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081088" y="1133475"/>
          <a:ext cx="6978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5" name="Equation" r:id="rId3" imgW="4000500" imgH="787400" progId="Equation.3">
                  <p:embed/>
                </p:oleObj>
              </mc:Choice>
              <mc:Fallback>
                <p:oleObj name="Equation" r:id="rId3" imgW="4000500" imgH="7874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133475"/>
                        <a:ext cx="6978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2971800"/>
            <a:ext cx="1828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Spatial Part</a:t>
            </a:r>
            <a:endParaRPr kumimoji="0" lang="en-US" sz="2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 l="41666" t="51111" r="46667" b="34075"/>
          <a:stretch>
            <a:fillRect/>
          </a:stretch>
        </p:blipFill>
        <p:spPr bwMode="auto">
          <a:xfrm>
            <a:off x="6780588" y="247592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71823" y="5804521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Ionic terms: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overemphasized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568719" y="4691927"/>
          <a:ext cx="79549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6" name="Equation" r:id="rId6" imgW="4559300" imgH="508000" progId="Equation.3">
                  <p:embed/>
                </p:oleObj>
              </mc:Choice>
              <mc:Fallback>
                <p:oleObj name="Equation" r:id="rId6" imgW="4559300" imgH="50800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719" y="4691927"/>
                        <a:ext cx="79549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6" name="Object 5"/>
          <p:cNvGraphicFramePr>
            <a:graphicFrameLocks noChangeAspect="1"/>
          </p:cNvGraphicFramePr>
          <p:nvPr>
            <p:extLst/>
          </p:nvPr>
        </p:nvGraphicFramePr>
        <p:xfrm>
          <a:off x="1282350" y="3574526"/>
          <a:ext cx="58721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7" name="Equation" r:id="rId8" imgW="3365500" imgH="508000" progId="Equation.3">
                  <p:embed/>
                </p:oleObj>
              </mc:Choice>
              <mc:Fallback>
                <p:oleObj name="Equation" r:id="rId8" imgW="3365500" imgH="508000" progId="Equation.3">
                  <p:embed/>
                  <p:pic>
                    <p:nvPicPr>
                      <p:cNvPr id="5253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350" y="3574526"/>
                        <a:ext cx="58721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14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33333" r="46667" b="52593"/>
          <a:stretch>
            <a:fillRect/>
          </a:stretch>
        </p:blipFill>
        <p:spPr bwMode="auto">
          <a:xfrm>
            <a:off x="6400800" y="6096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51111" r="46667" b="34075"/>
          <a:stretch>
            <a:fillRect/>
          </a:stretch>
        </p:blipFill>
        <p:spPr bwMode="auto">
          <a:xfrm>
            <a:off x="6553200" y="236220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2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Diatoms of First Row: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, 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,He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, He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539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30454" t="13964" r="39290"/>
          <a:stretch/>
        </p:blipFill>
        <p:spPr bwMode="auto">
          <a:xfrm>
            <a:off x="7148601" y="220308"/>
            <a:ext cx="1995399" cy="32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32071" y="676403"/>
            <a:ext cx="521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03197"/>
              </p:ext>
            </p:extLst>
          </p:nvPr>
        </p:nvGraphicFramePr>
        <p:xfrm>
          <a:off x="0" y="3457308"/>
          <a:ext cx="900760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7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No. of electrons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Electron </a:t>
                      </a:r>
                      <a:r>
                        <a:rPr lang="en-US" sz="2400" dirty="0" err="1">
                          <a:latin typeface="Georgia"/>
                          <a:cs typeface="Georgia"/>
                        </a:rPr>
                        <a:t>confign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length (</a:t>
                      </a:r>
                      <a:r>
                        <a:rPr lang="en-US" sz="2400" i="1" dirty="0">
                          <a:latin typeface="Georgia"/>
                          <a:cs typeface="Georgia"/>
                        </a:rPr>
                        <a:t>pm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Binding energy (kJ mol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-1</a:t>
                      </a:r>
                      <a:r>
                        <a:rPr lang="en-US" sz="2400" baseline="0" dirty="0">
                          <a:latin typeface="Georgia"/>
                          <a:cs typeface="Georgia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&lt;&lt;1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09965" y="2807709"/>
            <a:ext cx="40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3267" y="2035973"/>
            <a:ext cx="4831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4482" y="1532717"/>
            <a:ext cx="280198" cy="313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9872" y="2121710"/>
            <a:ext cx="5979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67850" y="2306375"/>
            <a:ext cx="5766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2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838200"/>
            <a:ext cx="5554028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Matching of AO energies for MO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568771"/>
            <a:ext cx="80010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Due to large difference in energy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(H)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(F), LCAO-MO for both 1s is not feasible in HF.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Rather,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(F)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(H) form a sigma bond.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962400"/>
            <a:ext cx="52578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Both symmetry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Matching is required for 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Valence electrons are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5597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2</a:t>
            </a:r>
            <a:r>
              <a:rPr kumimoji="0" lang="en-US" sz="2400" b="1" i="0" u="sng" strike="noStrike" kern="1200" cap="none" spc="0" normalizeH="0" baseline="3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3617" y="54102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orbital energies of the two approaching atoms are identical before they start interacting to form a BOND</a:t>
            </a:r>
          </a:p>
        </p:txBody>
      </p:sp>
    </p:spTree>
    <p:extLst>
      <p:ext uri="{BB962C8B-B14F-4D97-AF65-F5344CB8AC3E}">
        <p14:creationId xmlns:p14="http://schemas.microsoft.com/office/powerpoint/2010/main" val="375368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First-Row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7155" y="53263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37155" y="433974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33575" y="487100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3790" y="487100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723790" y="433974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33575" y="433974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37155" y="40361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37155" y="304952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33575" y="3580790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23790" y="3580790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723790" y="3049525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433575" y="3049525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37155" y="274594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7155" y="17593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33575" y="229057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23790" y="229057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723790" y="175931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33575" y="175931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37155" y="25182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7155" y="259415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37155" y="1924748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7155" y="2000643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434185" y="1951630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693771" y="2296592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723790" y="1951630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20924" y="2255649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0700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64542" y="4646467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75910" y="3353105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64542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64840" y="4960548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922463" y="4263845"/>
            <a:ext cx="649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64840" y="3652208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4840" y="2932686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64840" y="2607803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4840" y="1379835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9404" y="2167743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64840" y="1876149"/>
            <a:ext cx="631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0100" y="57150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interaction between the energy and symmetry matched orbitals leads to various types of BONDs</a:t>
            </a:r>
          </a:p>
        </p:txBody>
      </p:sp>
    </p:spTree>
    <p:extLst>
      <p:ext uri="{BB962C8B-B14F-4D97-AF65-F5344CB8AC3E}">
        <p14:creationId xmlns:p14="http://schemas.microsoft.com/office/powerpoint/2010/main" val="333580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2800350" cy="454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19200"/>
            <a:ext cx="2819400" cy="461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Energies of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Dinitrogen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6172200"/>
            <a:ext cx="62484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Experiments tell us this picture is incorrect!</a:t>
            </a:r>
          </a:p>
        </p:txBody>
      </p:sp>
    </p:spTree>
    <p:extLst>
      <p:ext uri="{BB962C8B-B14F-4D97-AF65-F5344CB8AC3E}">
        <p14:creationId xmlns:p14="http://schemas.microsoft.com/office/powerpoint/2010/main" val="238024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2</a:t>
            </a:r>
            <a:r>
              <a:rPr kumimoji="0" lang="en-US" sz="2400" b="1" i="0" u="sng" strike="noStrike" kern="1200" cap="none" spc="0" normalizeH="0" baseline="3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43851" y="3268377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24745" y="3191872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2s and 2p orbitals are degenerate in Hydrogen. However in the many electron atoms these two sets of orbitals are no longer degenerate.</a:t>
            </a:r>
          </a:p>
        </p:txBody>
      </p:sp>
    </p:spTree>
    <p:extLst>
      <p:ext uri="{BB962C8B-B14F-4D97-AF65-F5344CB8AC3E}">
        <p14:creationId xmlns:p14="http://schemas.microsoft.com/office/powerpoint/2010/main" val="338275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in 2</a:t>
            </a:r>
            <a:r>
              <a:rPr kumimoji="0" lang="en-US" sz="2400" b="1" i="0" u="sng" strike="noStrike" kern="1200" cap="none" spc="0" normalizeH="0" baseline="3000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569286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940257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difference in the energies of the 2s and 2p orbitals increases along the period. Its is minimum for Li and maximum for Ne</a:t>
            </a:r>
          </a:p>
        </p:txBody>
      </p:sp>
    </p:spTree>
    <p:extLst>
      <p:ext uri="{BB962C8B-B14F-4D97-AF65-F5344CB8AC3E}">
        <p14:creationId xmlns:p14="http://schemas.microsoft.com/office/powerpoint/2010/main" val="27250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0983" y="883920"/>
            <a:ext cx="7101840" cy="391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Energies of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Dinitrogen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029200"/>
            <a:ext cx="8763000" cy="132343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Mixing of 2s and 2p orbital occur because of small energy gap between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 and 2p electrons feels not so different nuclear charge.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Note how the MO of 2s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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have p-type looks, while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-levels are clean</a:t>
            </a:r>
          </a:p>
        </p:txBody>
      </p:sp>
    </p:spTree>
    <p:extLst>
      <p:ext uri="{BB962C8B-B14F-4D97-AF65-F5344CB8AC3E}">
        <p14:creationId xmlns:p14="http://schemas.microsoft.com/office/powerpoint/2010/main" val="38092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Bonding: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6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and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molecules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+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-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+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H</a:t>
                </a:r>
                <a:r>
                  <a:rPr kumimoji="0" lang="en-US" sz="2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H</a:t>
                </a:r>
                <a:r>
                  <a:rPr kumimoji="0" lang="en-US" sz="2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r>
                  <a:rPr kumimoji="0" lang="en-US" sz="24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A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r>
                  <a:rPr kumimoji="0" lang="en-US" sz="24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B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/>
          <p:cNvGrpSpPr/>
          <p:nvPr/>
        </p:nvGrpSpPr>
        <p:grpSpPr>
          <a:xfrm>
            <a:off x="304800" y="3733800"/>
            <a:ext cx="3239593" cy="2430165"/>
            <a:chOff x="228600" y="3136900"/>
            <a:chExt cx="3239593" cy="2430165"/>
          </a:xfrm>
        </p:grpSpPr>
        <p:cxnSp>
          <p:nvCxnSpPr>
            <p:cNvPr id="97" name="Straight Connector 96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>
            <p:extLst/>
          </p:nvPr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3" name="Equation" r:id="rId3" imgW="2514600" imgH="952500" progId="Equation.3">
                  <p:embed/>
                </p:oleObj>
              </mc:Choice>
              <mc:Fallback>
                <p:oleObj name="Equation" r:id="rId3" imgW="2514600" imgH="952500" progId="Equation.3">
                  <p:embed/>
                  <p:pic>
                    <p:nvPicPr>
                      <p:cNvPr id="440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531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555" y="838200"/>
            <a:ext cx="6107430" cy="464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505271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Mixing of 2s and 2p orbital occur because of small energy gap between them 2s and 2p electrons feels not so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176596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" y="1143001"/>
            <a:ext cx="23736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6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525494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257800"/>
            <a:ext cx="77724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is paramagnetic. This can only happen if the two electrons with parallel spin are placed in the degenerate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-orbitals and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orbitals are energetically lower  than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90" y="3348335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Incorrect!</a:t>
            </a:r>
          </a:p>
        </p:txBody>
      </p:sp>
    </p:spTree>
    <p:extLst>
      <p:ext uri="{BB962C8B-B14F-4D97-AF65-F5344CB8AC3E}">
        <p14:creationId xmlns:p14="http://schemas.microsoft.com/office/powerpoint/2010/main" val="82466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4936" y="1524000"/>
            <a:ext cx="6354128" cy="34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diagram of F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: No s-p Mixing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5288340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 Mixing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 because of higher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Gap between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levels in Oxygen and Fluorine!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electrons feels very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186461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0" y="1600200"/>
            <a:ext cx="4191000" cy="367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Energy Level Diagram for Homo-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Diatomics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  <a:sym typeface="Symbol"/>
            </a:endParaRPr>
          </a:p>
        </p:txBody>
      </p:sp>
      <p:pic>
        <p:nvPicPr>
          <p:cNvPr id="558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752600"/>
            <a:ext cx="1981200" cy="328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8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828800"/>
            <a:ext cx="2028825" cy="331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5257800"/>
            <a:ext cx="15240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Upto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N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4200" y="5257800"/>
            <a:ext cx="17526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Beyond N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382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" y="-278323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Heteronuclear Diatomic and Polyatomic Molecules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3758868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9" y="3758868"/>
            <a:ext cx="31877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863" y="1363230"/>
            <a:ext cx="2514600" cy="201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66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HF</a:t>
            </a:r>
          </a:p>
        </p:txBody>
      </p:sp>
      <p:pic>
        <p:nvPicPr>
          <p:cNvPr id="560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28675"/>
            <a:ext cx="41624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0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414" y="4419600"/>
            <a:ext cx="2514600" cy="201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figure 14-34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229403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8400" y="4648200"/>
            <a:ext cx="67056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Higher electronegativity of F: Lopsided electron distribution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Bonding and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antibonding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MOs: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as well as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6324600"/>
            <a:ext cx="601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Unequal contribution from the two atoms</a:t>
            </a:r>
            <a:endParaRPr lang="en-US" sz="2400" baseline="-250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295400" y="3048000"/>
            <a:ext cx="381000" cy="304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389570" y="3853356"/>
            <a:ext cx="304800" cy="2286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 flipH="1">
            <a:off x="1295400" y="3352800"/>
            <a:ext cx="381000" cy="685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 flipH="1">
            <a:off x="2416504" y="3048000"/>
            <a:ext cx="304800" cy="8382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HCl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pic>
        <p:nvPicPr>
          <p:cNvPr id="6" name="Picture 2" descr="http://upload.wikimedia.org/wikipedia/commons/6/66/HCl_mo_diagram.png"/>
          <p:cNvPicPr>
            <a:picLocks noChangeAspect="1" noChangeArrowheads="1"/>
          </p:cNvPicPr>
          <p:nvPr/>
        </p:nvPicPr>
        <p:blipFill>
          <a:blip r:embed="rId2" cstate="print"/>
          <a:srcRect l="1490" r="2545" b="5384"/>
          <a:stretch>
            <a:fillRect/>
          </a:stretch>
        </p:blipFill>
        <p:spPr bwMode="auto">
          <a:xfrm>
            <a:off x="1295400" y="1905000"/>
            <a:ext cx="6373032" cy="358411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85800" y="1143000"/>
            <a:ext cx="6477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For </a:t>
            </a:r>
            <a:r>
              <a:rPr lang="en-IN" sz="2400" dirty="0" err="1">
                <a:solidFill>
                  <a:schemeClr val="tx1"/>
                </a:solidFill>
                <a:latin typeface="Georgia" pitchFamily="18" charset="0"/>
              </a:rPr>
              <a:t>Cl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3p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states close in 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H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61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HBr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143000"/>
            <a:ext cx="6477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For Br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4p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states close (higher) in 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H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5" name="Picture 2" descr="http://web.tock.com/kalee/chem32/struct/Image1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165" y="2415598"/>
            <a:ext cx="8590245" cy="4176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21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881062"/>
            <a:ext cx="7239000" cy="590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Polyatomic molecules: Geometry </a:t>
            </a:r>
          </a:p>
        </p:txBody>
      </p:sp>
    </p:spTree>
    <p:extLst>
      <p:ext uri="{BB962C8B-B14F-4D97-AF65-F5344CB8AC3E}">
        <p14:creationId xmlns:p14="http://schemas.microsoft.com/office/powerpoint/2010/main" val="516003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Hybridization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2234" y="715"/>
            <a:ext cx="5518634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Linear combination of atomic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orbitals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within an atom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leading to more effective bonding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43200" y="3231834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432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48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626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00" y="26238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19800" y="2014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76600" y="2623822"/>
            <a:ext cx="28194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3276600" y="1633222"/>
            <a:ext cx="2819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276600" y="2014222"/>
            <a:ext cx="27432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76600" y="1633222"/>
            <a:ext cx="27432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743200" y="2852422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43200" y="1176022"/>
            <a:ext cx="623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414711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087687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54864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1722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6629400" y="1785622"/>
            <a:ext cx="1608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d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29400" y="2390757"/>
            <a:ext cx="1669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095" y="3374527"/>
            <a:ext cx="88392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coefficients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  <a:sym typeface="Symbol"/>
              </a:rPr>
              <a:t>and</a:t>
            </a:r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 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depend on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field strength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256486"/>
            <a:ext cx="906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Hybridization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origintes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in VBT and relies on experimental results</a:t>
            </a:r>
          </a:p>
        </p:txBody>
      </p:sp>
      <p:pic>
        <p:nvPicPr>
          <p:cNvPr id="27" name="Picture 7" descr="Pauling_at_31yea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40" y="859321"/>
            <a:ext cx="1481376" cy="207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94889" y="3859071"/>
            <a:ext cx="881940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9250" indent="-349250">
              <a:buFont typeface="Arial"/>
              <a:buChar char="•"/>
            </a:pP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Square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coefficient =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contribution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that AO in the hybrid orbital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220" y="4723093"/>
            <a:ext cx="8401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1" dirty="0">
                <a:latin typeface="Georgia" pitchFamily="18" charset="0"/>
              </a:rPr>
              <a:t>Equivalent</a:t>
            </a:r>
            <a:r>
              <a:rPr lang="en-US" sz="2400" dirty="0">
                <a:latin typeface="Georgia" pitchFamily="18" charset="0"/>
              </a:rPr>
              <a:t> hybrid orbitals (same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-contribution</a:t>
            </a:r>
            <a:r>
              <a:rPr lang="en-US" sz="2400" dirty="0">
                <a:latin typeface="Georgia" pitchFamily="18" charset="0"/>
              </a:rPr>
              <a:t>, same </a:t>
            </a:r>
            <a:r>
              <a:rPr lang="en-US" sz="2400" i="1" dirty="0">
                <a:solidFill>
                  <a:srgbClr val="FF6600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srgbClr val="FF6600"/>
                </a:solidFill>
                <a:latin typeface="Georgia" pitchFamily="18" charset="0"/>
              </a:rPr>
              <a:t>-contribution </a:t>
            </a:r>
            <a:r>
              <a:rPr lang="en-US" sz="2400" dirty="0">
                <a:latin typeface="Georgia" pitchFamily="18" charset="0"/>
              </a:rPr>
              <a:t>in each hybrid orbital) have </a:t>
            </a:r>
            <a:r>
              <a:rPr lang="en-US" sz="2400" i="1" dirty="0">
                <a:latin typeface="Georgia" pitchFamily="18" charset="0"/>
              </a:rPr>
              <a:t>same energies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400" y="5575206"/>
            <a:ext cx="749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 pitchFamily="18" charset="0"/>
              </a:rPr>
              <a:t>Hybrid orbitals are </a:t>
            </a:r>
            <a:r>
              <a:rPr lang="en-US" sz="2400" b="1" i="1" dirty="0" err="1">
                <a:latin typeface="Georgia" pitchFamily="18" charset="0"/>
              </a:rPr>
              <a:t>ortho</a:t>
            </a:r>
            <a:r>
              <a:rPr lang="en-US" sz="2400" b="1" i="1" dirty="0">
                <a:latin typeface="Georgia" pitchFamily="18" charset="0"/>
              </a:rPr>
              <a:t>-normal </a:t>
            </a:r>
            <a:r>
              <a:rPr lang="en-US" sz="2400" dirty="0">
                <a:latin typeface="Georgia" pitchFamily="18" charset="0"/>
              </a:rPr>
              <a:t>to each other </a:t>
            </a:r>
          </a:p>
        </p:txBody>
      </p:sp>
    </p:spTree>
    <p:extLst>
      <p:ext uri="{BB962C8B-B14F-4D97-AF65-F5344CB8AC3E}">
        <p14:creationId xmlns:p14="http://schemas.microsoft.com/office/powerpoint/2010/main" val="23155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29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>
            <p:extLst/>
          </p:nvPr>
        </p:nvGraphicFramePr>
        <p:xfrm>
          <a:off x="4864100" y="571500"/>
          <a:ext cx="3630613" cy="579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9" name="Equation" r:id="rId3" imgW="1816100" imgH="2895600" progId="Equation.3">
                  <p:embed/>
                </p:oleObj>
              </mc:Choice>
              <mc:Fallback>
                <p:oleObj name="Equation" r:id="rId3" imgW="1816100" imgH="2895600" progId="Equation.3">
                  <p:embed/>
                  <p:pic>
                    <p:nvPicPr>
                      <p:cNvPr id="4700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71500"/>
                        <a:ext cx="3630613" cy="579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5" cstate="print"/>
          <a:srcRect l="60382" t="19105" r="4320" b="53565"/>
          <a:stretch>
            <a:fillRect/>
          </a:stretch>
        </p:blipFill>
        <p:spPr>
          <a:xfrm>
            <a:off x="381000" y="990600"/>
            <a:ext cx="1813533" cy="1226814"/>
          </a:xfrm>
          <a:prstGeom prst="rect">
            <a:avLst/>
          </a:prstGeom>
        </p:spPr>
      </p:pic>
      <p:pic>
        <p:nvPicPr>
          <p:cNvPr id="11" name="Picture 10" descr="image010x1.gif"/>
          <p:cNvPicPr>
            <a:picLocks noChangeAspect="1"/>
          </p:cNvPicPr>
          <p:nvPr/>
        </p:nvPicPr>
        <p:blipFill>
          <a:blip r:embed="rId6" cstate="print"/>
          <a:srcRect l="30555" t="33520" r="29167" b="32023"/>
          <a:stretch>
            <a:fillRect/>
          </a:stretch>
        </p:blipFill>
        <p:spPr>
          <a:xfrm>
            <a:off x="2743200" y="990600"/>
            <a:ext cx="1546868" cy="1226823"/>
          </a:xfrm>
          <a:prstGeom prst="rect">
            <a:avLst/>
          </a:prstGeom>
        </p:spPr>
      </p:pic>
      <p:pic>
        <p:nvPicPr>
          <p:cNvPr id="12" name="Picture 11" descr="Screen shot 2010-10-29 at 10.26.59.png"/>
          <p:cNvPicPr>
            <a:picLocks noChangeAspect="1"/>
          </p:cNvPicPr>
          <p:nvPr/>
        </p:nvPicPr>
        <p:blipFill>
          <a:blip r:embed="rId5" cstate="print"/>
          <a:srcRect l="58306" t="69012" r="2243" b="6034"/>
          <a:stretch>
            <a:fillRect/>
          </a:stretch>
        </p:blipFill>
        <p:spPr>
          <a:xfrm>
            <a:off x="525793" y="4648200"/>
            <a:ext cx="2026905" cy="1120158"/>
          </a:xfrm>
          <a:prstGeom prst="rect">
            <a:avLst/>
          </a:prstGeom>
        </p:spPr>
      </p:pic>
      <p:pic>
        <p:nvPicPr>
          <p:cNvPr id="13" name="Picture 12" descr="image010x.gif"/>
          <p:cNvPicPr>
            <a:picLocks noChangeAspect="1"/>
          </p:cNvPicPr>
          <p:nvPr/>
        </p:nvPicPr>
        <p:blipFill>
          <a:blip r:embed="rId7" cstate="print"/>
          <a:srcRect l="26389" t="33521" r="27778" b="35019"/>
          <a:stretch>
            <a:fillRect/>
          </a:stretch>
        </p:blipFill>
        <p:spPr>
          <a:xfrm>
            <a:off x="2811793" y="4572000"/>
            <a:ext cx="1760207" cy="1120116"/>
          </a:xfrm>
          <a:prstGeom prst="rect">
            <a:avLst/>
          </a:prstGeom>
        </p:spPr>
      </p:pic>
      <p:pic>
        <p:nvPicPr>
          <p:cNvPr id="8" name="Picture 7" descr="img97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00" y="2743200"/>
            <a:ext cx="2609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48" y="6148405"/>
            <a:ext cx="7543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Contribution from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= 0.5; contribution from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p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= 0.5</a:t>
            </a:r>
          </a:p>
        </p:txBody>
      </p:sp>
      <p:graphicFrame>
        <p:nvGraphicFramePr>
          <p:cNvPr id="5652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40425"/>
              </p:ext>
            </p:extLst>
          </p:nvPr>
        </p:nvGraphicFramePr>
        <p:xfrm>
          <a:off x="5668963" y="3562350"/>
          <a:ext cx="22685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1" name="Equation" r:id="rId3" imgW="1130300" imgH="469900" progId="Equation.3">
                  <p:embed/>
                </p:oleObj>
              </mc:Choice>
              <mc:Fallback>
                <p:oleObj name="Equation" r:id="rId3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3562350"/>
                        <a:ext cx="22685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41277"/>
              </p:ext>
            </p:extLst>
          </p:nvPr>
        </p:nvGraphicFramePr>
        <p:xfrm>
          <a:off x="5643563" y="2387600"/>
          <a:ext cx="22939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22" name="Equation" r:id="rId5" imgW="1143000" imgH="469900" progId="Equation.3">
                  <p:embed/>
                </p:oleObj>
              </mc:Choice>
              <mc:Fallback>
                <p:oleObj name="Equation" r:id="rId5" imgW="1143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3" y="2387600"/>
                        <a:ext cx="22939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1729259"/>
            <a:ext cx="82296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2 equivalent hybrid orbitals of the same energy and shape (directions different)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7918" y="4706903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97720"/>
            <a:r>
              <a:rPr lang="en-US" b="1" dirty="0">
                <a:solidFill>
                  <a:srgbClr val="000000"/>
                </a:solidFill>
                <a:latin typeface="Georgia" pitchFamily="18" charset="0"/>
              </a:rPr>
              <a:t>Linear geometry with </a:t>
            </a:r>
          </a:p>
          <a:p>
            <a:r>
              <a:rPr lang="en-US" b="1" dirty="0">
                <a:solidFill>
                  <a:srgbClr val="000000"/>
                </a:solidFill>
                <a:latin typeface="Georgia" pitchFamily="18" charset="0"/>
              </a:rPr>
              <a:t>Hybridized atom at the center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5759" y="774704"/>
            <a:ext cx="5819855" cy="83099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97360" algn="ctr"/>
            <a:r>
              <a:rPr lang="en-US" sz="2400" i="1" dirty="0">
                <a:latin typeface="Georgia" pitchFamily="18" charset="0"/>
              </a:rPr>
              <a:t>s</a:t>
            </a:r>
            <a:r>
              <a:rPr lang="en-US" sz="2400" dirty="0">
                <a:latin typeface="Georgia" pitchFamily="18" charset="0"/>
              </a:rPr>
              <a:t> and </a:t>
            </a:r>
            <a:r>
              <a:rPr lang="en-US" sz="2400" i="1" dirty="0">
                <a:latin typeface="Georgia" pitchFamily="18" charset="0"/>
              </a:rPr>
              <a:t>p</a:t>
            </a:r>
            <a:r>
              <a:rPr lang="en-US" sz="2400" dirty="0">
                <a:latin typeface="Georgia" pitchFamily="18" charset="0"/>
              </a:rPr>
              <a:t> orbital of the </a:t>
            </a:r>
            <a:r>
              <a:rPr lang="en-US" sz="2400" b="1" dirty="0">
                <a:latin typeface="Georgia" pitchFamily="18" charset="0"/>
              </a:rPr>
              <a:t>SAME</a:t>
            </a:r>
            <a:r>
              <a:rPr lang="en-US" sz="2400" dirty="0">
                <a:latin typeface="Georgia" pitchFamily="18" charset="0"/>
              </a:rPr>
              <a:t> atom! </a:t>
            </a:r>
          </a:p>
          <a:p>
            <a:pPr marR="97360" algn="ctr"/>
            <a:r>
              <a:rPr lang="en-US" sz="2400" b="1" dirty="0">
                <a:latin typeface="Georgia" pitchFamily="18" charset="0"/>
              </a:rPr>
              <a:t>No question</a:t>
            </a:r>
            <a:r>
              <a:rPr lang="en-US" sz="2400" dirty="0">
                <a:latin typeface="Georgia" pitchFamily="18" charset="0"/>
              </a:rPr>
              <a:t> of </a:t>
            </a:r>
            <a:r>
              <a:rPr lang="en-US" sz="2400" b="1" i="1" dirty="0">
                <a:latin typeface="Georgia" pitchFamily="18" charset="0"/>
              </a:rPr>
              <a:t>S</a:t>
            </a:r>
            <a:r>
              <a:rPr lang="en-US" sz="2400" dirty="0">
                <a:latin typeface="Georgia" pitchFamily="18" charset="0"/>
              </a:rPr>
              <a:t> (overlap integral)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2752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(</a:t>
            </a:r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) hybridization </a:t>
            </a:r>
          </a:p>
        </p:txBody>
      </p:sp>
      <p:pic>
        <p:nvPicPr>
          <p:cNvPr id="1029" name="Picture 5" descr="http://wpscms.pearsoncmg.com/wps/media/objects/3662/3749964/Aus_content_08/Fig08-1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4" b="18569"/>
          <a:stretch/>
        </p:blipFill>
        <p:spPr bwMode="auto">
          <a:xfrm>
            <a:off x="262551" y="2591836"/>
            <a:ext cx="4995249" cy="19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3" t="11073" b="43929"/>
          <a:stretch/>
        </p:blipFill>
        <p:spPr bwMode="auto">
          <a:xfrm>
            <a:off x="918099" y="4483301"/>
            <a:ext cx="2411906" cy="113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Nodes_SP_Hybridiz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3500438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 descr="2sp1-cli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762000"/>
            <a:ext cx="3656013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Contours of a </a:t>
            </a:r>
            <a:r>
              <a:rPr lang="en-US" sz="2400" b="1" i="1" u="sng" dirty="0" err="1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</a:t>
            </a:r>
          </a:p>
        </p:txBody>
      </p:sp>
      <p:pic>
        <p:nvPicPr>
          <p:cNvPr id="7" name="Picture 6" descr="Sp hybridization contours nodal sur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9" y="775817"/>
            <a:ext cx="3657600" cy="3651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50" y="5943600"/>
            <a:ext cx="8818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/script/</a:t>
            </a:r>
            <a:r>
              <a:rPr lang="en-US" dirty="0" err="1">
                <a:latin typeface="Georgia"/>
                <a:cs typeface="Georgia"/>
              </a:rPr>
              <a:t>redirect.cgi?filename</a:t>
            </a:r>
            <a:r>
              <a:rPr lang="en-US" dirty="0">
                <a:latin typeface="Georgia"/>
                <a:cs typeface="Georgia"/>
              </a:rPr>
              <a:t>=http://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/tutorials/orbitals/</a:t>
            </a:r>
          </a:p>
        </p:txBody>
      </p:sp>
    </p:spTree>
    <p:extLst>
      <p:ext uri="{BB962C8B-B14F-4D97-AF65-F5344CB8AC3E}">
        <p14:creationId xmlns:p14="http://schemas.microsoft.com/office/powerpoint/2010/main" val="33795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-atom-2s-c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10" y="4377622"/>
            <a:ext cx="3591081" cy="24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59025" y="4530725"/>
            <a:ext cx="2895600" cy="457200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2"/>
                </a:solidFill>
              </a:rPr>
              <a:t>Y. U. Sasidhar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393797"/>
              </p:ext>
            </p:extLst>
          </p:nvPr>
        </p:nvGraphicFramePr>
        <p:xfrm>
          <a:off x="7924800" y="181941"/>
          <a:ext cx="8382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3" name="Equation" r:id="rId4" imgW="457002" imgH="393529" progId="Equation.3">
                  <p:embed/>
                </p:oleObj>
              </mc:Choice>
              <mc:Fallback>
                <p:oleObj name="Equation" r:id="rId4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181941"/>
                        <a:ext cx="8382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35484"/>
              </p:ext>
            </p:extLst>
          </p:nvPr>
        </p:nvGraphicFramePr>
        <p:xfrm>
          <a:off x="2561732" y="4453950"/>
          <a:ext cx="5334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4" name="Equation" r:id="rId6" imgW="291847" imgH="177646" progId="Equation.3">
                  <p:embed/>
                </p:oleObj>
              </mc:Choice>
              <mc:Fallback>
                <p:oleObj name="Equation" r:id="rId6" imgW="29184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732" y="4453950"/>
                        <a:ext cx="5334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3124200" y="4606674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753222"/>
              </p:ext>
            </p:extLst>
          </p:nvPr>
        </p:nvGraphicFramePr>
        <p:xfrm>
          <a:off x="73025" y="3151188"/>
          <a:ext cx="1371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5" name="Equation" r:id="rId8" imgW="977476" imgH="545863" progId="Equation.DSMT4">
                  <p:embed/>
                </p:oleObj>
              </mc:Choice>
              <mc:Fallback>
                <p:oleObj name="Equation" r:id="rId8" imgW="977476" imgH="5458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" y="3151188"/>
                        <a:ext cx="13716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758825" y="26257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4724400" y="1635125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8" name="Picture 17" descr="surfaceplot3.jpg"/>
          <p:cNvPicPr>
            <a:picLocks noChangeAspect="1"/>
          </p:cNvPicPr>
          <p:nvPr/>
        </p:nvPicPr>
        <p:blipFill>
          <a:blip r:embed="rId10" cstate="print"/>
          <a:srcRect l="52917" t="50000" r="31667" b="29259"/>
          <a:stretch>
            <a:fillRect/>
          </a:stretch>
        </p:blipFill>
        <p:spPr>
          <a:xfrm>
            <a:off x="5320751" y="1779065"/>
            <a:ext cx="3725428" cy="2819400"/>
          </a:xfrm>
          <a:prstGeom prst="rect">
            <a:avLst/>
          </a:prstGeom>
        </p:spPr>
      </p:pic>
      <p:sp>
        <p:nvSpPr>
          <p:cNvPr id="19" name="Footer Placeholder 2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Y. U. 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9" descr="H-atom-2s-radi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2228452"/>
            <a:ext cx="3167648" cy="23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1997461" y="2293639"/>
            <a:ext cx="3478702" cy="1744257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 flipV="1">
            <a:off x="4953000" y="2293637"/>
            <a:ext cx="523162" cy="3329029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338637" y="1831975"/>
            <a:ext cx="1831975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>
                <a:latin typeface="Georgia"/>
                <a:cs typeface="Georgia"/>
              </a:rPr>
              <a:t>radial node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731938"/>
              </p:ext>
            </p:extLst>
          </p:nvPr>
        </p:nvGraphicFramePr>
        <p:xfrm>
          <a:off x="1098550" y="914400"/>
          <a:ext cx="68262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86" name="Equation" r:id="rId12" imgW="3873500" imgH="520700" progId="Equation.3">
                  <p:embed/>
                </p:oleObj>
              </mc:Choice>
              <mc:Fallback>
                <p:oleObj name="Equation" r:id="rId12" imgW="3873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914400"/>
                        <a:ext cx="6826250" cy="917575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blurRad="63500" dist="107763" dir="13500000" algn="ctr" rotWithShape="0">
                          <a:srgbClr val="000000">
                            <a:alpha val="74997"/>
                          </a:srgbClr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8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3581400" y="1676400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943600" y="1066800"/>
            <a:ext cx="1371600" cy="228600"/>
          </a:xfrm>
          <a:custGeom>
            <a:avLst/>
            <a:gdLst>
              <a:gd name="T0" fmla="*/ 0 w 864"/>
              <a:gd name="T1" fmla="*/ 144 h 144"/>
              <a:gd name="T2" fmla="*/ 384 w 864"/>
              <a:gd name="T3" fmla="*/ 0 h 144"/>
              <a:gd name="T4" fmla="*/ 864 w 864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144">
                <a:moveTo>
                  <a:pt x="0" y="144"/>
                </a:moveTo>
                <a:cubicBezTo>
                  <a:pt x="120" y="72"/>
                  <a:pt x="240" y="0"/>
                  <a:pt x="384" y="0"/>
                </a:cubicBezTo>
                <a:cubicBezTo>
                  <a:pt x="528" y="0"/>
                  <a:pt x="696" y="72"/>
                  <a:pt x="864" y="144"/>
                </a:cubicBezTo>
              </a:path>
            </a:pathLst>
          </a:custGeom>
          <a:noFill/>
          <a:ln w="38100" cap="flat" cmpd="sng">
            <a:solidFill>
              <a:srgbClr val="F214D2"/>
            </a:solidFill>
            <a:prstDash val="solid"/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858000" y="1219200"/>
            <a:ext cx="2351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latin typeface="Georgia"/>
                <a:cs typeface="Georgia"/>
              </a:rPr>
              <a:t>Angular Part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6179"/>
              </p:ext>
            </p:extLst>
          </p:nvPr>
        </p:nvGraphicFramePr>
        <p:xfrm>
          <a:off x="7124700" y="1676400"/>
          <a:ext cx="12573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9" name="Equation" r:id="rId3" imgW="838200" imgH="190500" progId="Equation.3">
                  <p:embed/>
                </p:oleObj>
              </mc:Choice>
              <mc:Fallback>
                <p:oleObj name="Equation" r:id="rId3" imgW="838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1676400"/>
                        <a:ext cx="1257300" cy="28575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838200" y="1600200"/>
            <a:ext cx="1089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>
                <a:latin typeface="Georgia"/>
                <a:cs typeface="Georgia"/>
              </a:rPr>
              <a:t>(2,1,0)</a:t>
            </a:r>
            <a:endParaRPr lang="en-US" sz="2400">
              <a:latin typeface="Georgia"/>
              <a:cs typeface="Georgia"/>
            </a:endParaRPr>
          </a:p>
        </p:txBody>
      </p:sp>
      <p:pic>
        <p:nvPicPr>
          <p:cNvPr id="20" name="Picture 2" descr="H-atom-3p-zx-cont-s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3" y="2087880"/>
            <a:ext cx="7696200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95600" y="6096000"/>
            <a:ext cx="336027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Georgia"/>
                <a:cs typeface="Georgia"/>
              </a:rPr>
              <a:t>Z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7176241" y="5632081"/>
            <a:ext cx="369231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latin typeface="Georgia"/>
                <a:cs typeface="Georgia"/>
              </a:rPr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i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727465"/>
              </p:ext>
            </p:extLst>
          </p:nvPr>
        </p:nvGraphicFramePr>
        <p:xfrm>
          <a:off x="990600" y="990600"/>
          <a:ext cx="53340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0" name="Equation" r:id="rId6" imgW="2971800" imgH="520700" progId="Equation.3">
                  <p:embed/>
                </p:oleObj>
              </mc:Choice>
              <mc:Fallback>
                <p:oleObj name="Equation" r:id="rId6" imgW="29718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533400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Y. U.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58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2" y="1010979"/>
            <a:ext cx="9144000" cy="5507871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5291015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4997939" y="3894095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Plus 5"/>
          <p:cNvSpPr/>
          <p:nvPr/>
        </p:nvSpPr>
        <p:spPr>
          <a:xfrm>
            <a:off x="5724769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4997939" y="4249696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5291015" y="4093388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6017845" y="4601387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591538" y="4601387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4489938" y="324932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4489938" y="3561941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4646249" y="421061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4298462" y="4050402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4196862" y="4523231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Plus 17"/>
          <p:cNvSpPr/>
          <p:nvPr/>
        </p:nvSpPr>
        <p:spPr>
          <a:xfrm>
            <a:off x="4329723" y="3581480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4353173" y="3030495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Minus 19"/>
          <p:cNvSpPr/>
          <p:nvPr/>
        </p:nvSpPr>
        <p:spPr>
          <a:xfrm>
            <a:off x="5105397" y="48553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/>
          <p:cNvSpPr/>
          <p:nvPr/>
        </p:nvSpPr>
        <p:spPr>
          <a:xfrm>
            <a:off x="5257797" y="50077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21"/>
          <p:cNvSpPr/>
          <p:nvPr/>
        </p:nvSpPr>
        <p:spPr>
          <a:xfrm>
            <a:off x="5793151" y="485147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>
            <a:off x="5724769" y="4978479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inus 26"/>
          <p:cNvSpPr/>
          <p:nvPr/>
        </p:nvSpPr>
        <p:spPr>
          <a:xfrm>
            <a:off x="2674810" y="4886648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3808041" y="53985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3960441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3894016" y="58557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4054227" y="5080079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3440725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/>
          <p:cNvSpPr/>
          <p:nvPr/>
        </p:nvSpPr>
        <p:spPr>
          <a:xfrm>
            <a:off x="3440725" y="5009739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/>
          <p:cNvSpPr/>
          <p:nvPr/>
        </p:nvSpPr>
        <p:spPr>
          <a:xfrm>
            <a:off x="3333256" y="4872971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/>
          <p:cNvSpPr/>
          <p:nvPr/>
        </p:nvSpPr>
        <p:spPr>
          <a:xfrm>
            <a:off x="3051903" y="4999972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3382095" y="5144554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5312507" y="51601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4032734" y="5271555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Sections of the orbitals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9030" y="354107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74810" y="57424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256" y="4871051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308211" y="5698444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824554" y="2157515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998186" y="2158452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pic>
        <p:nvPicPr>
          <p:cNvPr id="45" name="Picture 44" descr="Sp hybridization contours nodal su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2195" y="289926"/>
            <a:ext cx="3325281" cy="3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3810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800600" y="3429000"/>
            <a:ext cx="403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other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orbitals are available for 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  <a:sym typeface="Symbol"/>
              </a:rPr>
              <a:t>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bonding</a:t>
            </a:r>
          </a:p>
        </p:txBody>
      </p:sp>
      <p:pic>
        <p:nvPicPr>
          <p:cNvPr id="56934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0687" y="5530850"/>
            <a:ext cx="57626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Bonding using </a:t>
            </a:r>
            <a:r>
              <a:rPr lang="en-US" sz="2400" b="1" i="1" u="sng" dirty="0" err="1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orbitals</a:t>
            </a:r>
          </a:p>
        </p:txBody>
      </p:sp>
    </p:spTree>
    <p:extLst>
      <p:ext uri="{BB962C8B-B14F-4D97-AF65-F5344CB8AC3E}">
        <p14:creationId xmlns:p14="http://schemas.microsoft.com/office/powerpoint/2010/main" val="2116284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8608" y="-37465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Trigonal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geometry: Mixing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two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p 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orbitals</a:t>
            </a:r>
          </a:p>
        </p:txBody>
      </p:sp>
      <p:pic>
        <p:nvPicPr>
          <p:cNvPr id="11" name="Picture 5" descr="sp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1805" y="1686303"/>
            <a:ext cx="3425592" cy="270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549922"/>
              </p:ext>
            </p:extLst>
          </p:nvPr>
        </p:nvGraphicFramePr>
        <p:xfrm>
          <a:off x="2109788" y="4546600"/>
          <a:ext cx="4922837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4" name="Equation" r:id="rId4" imgW="2247900" imgH="977900" progId="Equation.3">
                  <p:embed/>
                </p:oleObj>
              </mc:Choice>
              <mc:Fallback>
                <p:oleObj name="Equation" r:id="rId4" imgW="22479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546600"/>
                        <a:ext cx="4922837" cy="21447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64"/>
          <p:cNvSpPr/>
          <p:nvPr/>
        </p:nvSpPr>
        <p:spPr>
          <a:xfrm>
            <a:off x="290342" y="717643"/>
            <a:ext cx="850564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i="1" dirty="0" err="1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>
                <a:solidFill>
                  <a:schemeClr val="tx1"/>
                </a:solidFill>
                <a:latin typeface="Georgia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and </a:t>
            </a:r>
            <a:r>
              <a:rPr lang="en-US" sz="2400" b="1" i="1" dirty="0" err="1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>
                <a:solidFill>
                  <a:schemeClr val="tx1"/>
                </a:solidFill>
                <a:latin typeface="Georgia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can be combined with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 to get three 3 equivalent hybrids at 120</a:t>
            </a:r>
            <a:r>
              <a:rPr lang="en-US" sz="2400" baseline="30000" dirty="0">
                <a:solidFill>
                  <a:schemeClr val="tx1"/>
                </a:solidFill>
                <a:latin typeface="Georgia" pitchFamily="18" charset="0"/>
              </a:rPr>
              <a:t>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to each other</a:t>
            </a:r>
          </a:p>
        </p:txBody>
      </p:sp>
      <p:grpSp>
        <p:nvGrpSpPr>
          <p:cNvPr id="24" name="Group 23"/>
          <p:cNvGrpSpPr/>
          <p:nvPr/>
        </p:nvGrpSpPr>
        <p:grpSpPr>
          <a:xfrm rot="20925601">
            <a:off x="1038407" y="2011947"/>
            <a:ext cx="1705347" cy="2194033"/>
            <a:chOff x="1515524" y="3660855"/>
            <a:chExt cx="1705347" cy="2194033"/>
          </a:xfrm>
        </p:grpSpPr>
        <p:cxnSp>
          <p:nvCxnSpPr>
            <p:cNvPr id="17" name="Straight Arrow Connector 16"/>
            <p:cNvCxnSpPr/>
            <p:nvPr/>
          </p:nvCxnSpPr>
          <p:spPr>
            <a:xfrm rot="6223039" flipH="1" flipV="1">
              <a:off x="2372865" y="4040940"/>
              <a:ext cx="1167109" cy="4069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2374710" y="5008727"/>
              <a:ext cx="1105469" cy="586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1474399" flipV="1">
              <a:off x="1515524" y="4645352"/>
              <a:ext cx="1114934" cy="2561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729018" y="1709382"/>
            <a:ext cx="2852382" cy="2681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5" idx="1"/>
            <a:endCxn id="25" idx="3"/>
          </p:cNvCxnSpPr>
          <p:nvPr/>
        </p:nvCxnSpPr>
        <p:spPr>
          <a:xfrm rot="10800000" flipH="1">
            <a:off x="729018" y="3050275"/>
            <a:ext cx="285238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5" idx="2"/>
          </p:cNvCxnSpPr>
          <p:nvPr/>
        </p:nvCxnSpPr>
        <p:spPr>
          <a:xfrm rot="16200000" flipH="1">
            <a:off x="814316" y="3050274"/>
            <a:ext cx="268178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2861" y="2219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9861" y="3439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71600" y="21336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19233" y="1709384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01287" y="3915772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3221" y="3331193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663887" y="1600200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79809" y="3963483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013478" y="2595588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60887" y="2628014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-x</a:t>
            </a:r>
          </a:p>
        </p:txBody>
      </p:sp>
      <p:sp>
        <p:nvSpPr>
          <p:cNvPr id="2" name="Arc 1"/>
          <p:cNvSpPr/>
          <p:nvPr/>
        </p:nvSpPr>
        <p:spPr>
          <a:xfrm>
            <a:off x="1828800" y="2438400"/>
            <a:ext cx="1143000" cy="121920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/>
        </p:nvSpPr>
        <p:spPr>
          <a:xfrm rot="16563174">
            <a:off x="1692660" y="2797441"/>
            <a:ext cx="726014" cy="685800"/>
          </a:xfrm>
          <a:prstGeom prst="arc">
            <a:avLst>
              <a:gd name="adj1" fmla="val 6614505"/>
              <a:gd name="adj2" fmla="val 41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600200" y="2590800"/>
            <a:ext cx="914400" cy="914400"/>
          </a:xfrm>
          <a:prstGeom prst="arc">
            <a:avLst>
              <a:gd name="adj1" fmla="val 9658135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5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9" grpId="0"/>
      <p:bldP spid="2" grpId="0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47"/>
          <p:cNvGrpSpPr>
            <a:grpSpLocks noChangeAspect="1"/>
          </p:cNvGrpSpPr>
          <p:nvPr/>
        </p:nvGrpSpPr>
        <p:grpSpPr>
          <a:xfrm rot="16200000">
            <a:off x="43616" y="1436910"/>
            <a:ext cx="2851186" cy="2471394"/>
            <a:chOff x="571500" y="2212985"/>
            <a:chExt cx="2375988" cy="2059496"/>
          </a:xfrm>
        </p:grpSpPr>
        <p:pic>
          <p:nvPicPr>
            <p:cNvPr id="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>
              <a:off x="928826" y="2652028"/>
              <a:ext cx="1564689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571500" y="3107185"/>
              <a:ext cx="21217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>
              <a:off x="415486" y="3257292"/>
              <a:ext cx="1956977" cy="7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914400" y="230851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3600000">
              <a:off x="914400" y="316647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 rot="5400000">
              <a:off x="1353535" y="3838200"/>
              <a:ext cx="48384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501853" y="2648154"/>
              <a:ext cx="506549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990600" y="3572457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972254" y="2288486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12" name="Group 39"/>
          <p:cNvGrpSpPr>
            <a:grpSpLocks noChangeAspect="1"/>
          </p:cNvGrpSpPr>
          <p:nvPr/>
        </p:nvGrpSpPr>
        <p:grpSpPr>
          <a:xfrm>
            <a:off x="6162182" y="1518539"/>
            <a:ext cx="2648976" cy="2518008"/>
            <a:chOff x="138829" y="1651347"/>
            <a:chExt cx="2431253" cy="2311054"/>
          </a:xfrm>
        </p:grpSpPr>
        <p:pic>
          <p:nvPicPr>
            <p:cNvPr id="1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9307770">
              <a:off x="336218" y="2905529"/>
              <a:ext cx="1564686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71502" y="3101023"/>
              <a:ext cx="1965875" cy="6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277462" y="2867410"/>
              <a:ext cx="2189129" cy="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V="1">
              <a:off x="295221" y="2963236"/>
              <a:ext cx="1440492" cy="6764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037195" y="2638356"/>
              <a:ext cx="532887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5552" y="1651347"/>
              <a:ext cx="557898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8829" y="3121519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22" name="Group 50"/>
          <p:cNvGrpSpPr>
            <a:grpSpLocks noChangeAspect="1"/>
          </p:cNvGrpSpPr>
          <p:nvPr/>
        </p:nvGrpSpPr>
        <p:grpSpPr>
          <a:xfrm>
            <a:off x="3070790" y="1446650"/>
            <a:ext cx="2715865" cy="2678611"/>
            <a:chOff x="571501" y="1730225"/>
            <a:chExt cx="2263225" cy="2232177"/>
          </a:xfrm>
        </p:grpSpPr>
        <p:pic>
          <p:nvPicPr>
            <p:cNvPr id="2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1696224">
              <a:off x="871782" y="2808497"/>
              <a:ext cx="1564692" cy="837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71501" y="3106385"/>
              <a:ext cx="2251852" cy="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V="1">
              <a:off x="310378" y="2901179"/>
              <a:ext cx="2118435" cy="4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>
              <a:off x="1077471" y="2950456"/>
              <a:ext cx="1256835" cy="71320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50885" y="2660262"/>
              <a:ext cx="483841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58576" y="1730225"/>
              <a:ext cx="580029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5064" y="3164217"/>
              <a:ext cx="4587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aphicFrame>
        <p:nvGraphicFramePr>
          <p:cNvPr id="275458" name="Object 7"/>
          <p:cNvGraphicFramePr>
            <a:graphicFrameLocks noChangeAspect="1"/>
          </p:cNvGraphicFramePr>
          <p:nvPr/>
        </p:nvGraphicFramePr>
        <p:xfrm>
          <a:off x="191136" y="4408711"/>
          <a:ext cx="410527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5" name="Equation" r:id="rId4" imgW="1803240" imgH="939600" progId="Equation.DSMT4">
                  <p:embed/>
                </p:oleObj>
              </mc:Choice>
              <mc:Fallback>
                <p:oleObj name="Equation" r:id="rId4" imgW="18032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6" y="4408711"/>
                        <a:ext cx="4105275" cy="21415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9320"/>
              </p:ext>
            </p:extLst>
          </p:nvPr>
        </p:nvGraphicFramePr>
        <p:xfrm>
          <a:off x="4994275" y="4299123"/>
          <a:ext cx="39830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6" name="Equation" r:id="rId6" imgW="1714500" imgH="355600" progId="Equation.3">
                  <p:embed/>
                </p:oleObj>
              </mc:Choice>
              <mc:Fallback>
                <p:oleObj name="Equation" r:id="rId6" imgW="1714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4299123"/>
                        <a:ext cx="3983038" cy="8270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13564" y="7494"/>
            <a:ext cx="7053524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of AOs for specifically oriented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orbitals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86606" y="1617784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h1</a:t>
            </a:r>
            <a:endParaRPr lang="en-IN" b="1" i="1" dirty="0"/>
          </a:p>
        </p:txBody>
      </p:sp>
      <p:sp>
        <p:nvSpPr>
          <p:cNvPr id="53" name="Rectangle 52"/>
          <p:cNvSpPr/>
          <p:nvPr/>
        </p:nvSpPr>
        <p:spPr>
          <a:xfrm>
            <a:off x="6256417" y="368087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h3</a:t>
            </a:r>
            <a:endParaRPr lang="en-IN" b="1" i="1" dirty="0"/>
          </a:p>
        </p:txBody>
      </p:sp>
      <p:sp>
        <p:nvSpPr>
          <p:cNvPr id="54" name="Rectangle 53"/>
          <p:cNvSpPr/>
          <p:nvPr/>
        </p:nvSpPr>
        <p:spPr>
          <a:xfrm>
            <a:off x="5084521" y="3778679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h2</a:t>
            </a:r>
            <a:endParaRPr lang="en-IN" b="1" i="1" dirty="0"/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462973"/>
              </p:ext>
            </p:extLst>
          </p:nvPr>
        </p:nvGraphicFramePr>
        <p:xfrm>
          <a:off x="4994275" y="5126211"/>
          <a:ext cx="4068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7" name="Equation" r:id="rId8" imgW="1752600" imgH="368300" progId="Equation.3">
                  <p:embed/>
                </p:oleObj>
              </mc:Choice>
              <mc:Fallback>
                <p:oleObj name="Equation" r:id="rId8" imgW="1752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126211"/>
                        <a:ext cx="4068763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49829"/>
              </p:ext>
            </p:extLst>
          </p:nvPr>
        </p:nvGraphicFramePr>
        <p:xfrm>
          <a:off x="4994275" y="5977448"/>
          <a:ext cx="41894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8" name="Equation" r:id="rId10" imgW="1803400" imgH="368300" progId="Equation.3">
                  <p:embed/>
                </p:oleObj>
              </mc:Choice>
              <mc:Fallback>
                <p:oleObj name="Equation" r:id="rId10" imgW="18034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977448"/>
                        <a:ext cx="4189412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8954010" y="4299123"/>
            <a:ext cx="189990" cy="827088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040813" y="5126211"/>
            <a:ext cx="103187" cy="85123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901429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1" name="Equation" r:id="rId3" imgW="2286000" imgH="1320800" progId="Equation.3">
                  <p:embed/>
                </p:oleObj>
              </mc:Choice>
              <mc:Fallback>
                <p:oleObj name="Equation" r:id="rId3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4618"/>
              </p:ext>
            </p:extLst>
          </p:nvPr>
        </p:nvGraphicFramePr>
        <p:xfrm>
          <a:off x="4891274" y="4232275"/>
          <a:ext cx="4189412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2" name="Equation" r:id="rId6" imgW="1803400" imgH="1079500" progId="Equation.3">
                  <p:embed/>
                </p:oleObj>
              </mc:Choice>
              <mc:Fallback>
                <p:oleObj name="Equation" r:id="rId6" imgW="18034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274" y="4232275"/>
                        <a:ext cx="4189412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810000" y="9144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62400" y="15240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62400" y="2133600"/>
            <a:ext cx="5181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514600"/>
            <a:ext cx="5181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0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403478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3" name="Equation" r:id="rId3" imgW="2286000" imgH="1320800" progId="Equation.3">
                  <p:embed/>
                </p:oleObj>
              </mc:Choice>
              <mc:Fallback>
                <p:oleObj name="Equation" r:id="rId3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022610"/>
              </p:ext>
            </p:extLst>
          </p:nvPr>
        </p:nvGraphicFramePr>
        <p:xfrm>
          <a:off x="41275" y="3579330"/>
          <a:ext cx="284797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4" name="Equation" r:id="rId5" imgW="1397000" imgH="1562100" progId="Equation.3">
                  <p:embed/>
                </p:oleObj>
              </mc:Choice>
              <mc:Fallback>
                <p:oleObj name="Equation" r:id="rId5" imgW="13970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3579330"/>
                        <a:ext cx="2847975" cy="31877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611891"/>
              </p:ext>
            </p:extLst>
          </p:nvPr>
        </p:nvGraphicFramePr>
        <p:xfrm>
          <a:off x="2129373" y="5711825"/>
          <a:ext cx="28940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5" name="Equation" r:id="rId7" imgW="1460500" imgH="520700" progId="Equation.3">
                  <p:embed/>
                </p:oleObj>
              </mc:Choice>
              <mc:Fallback>
                <p:oleObj name="Equation" r:id="rId7" imgW="1460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373" y="5711825"/>
                        <a:ext cx="2894012" cy="10318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64483"/>
              </p:ext>
            </p:extLst>
          </p:nvPr>
        </p:nvGraphicFramePr>
        <p:xfrm>
          <a:off x="4905375" y="4232275"/>
          <a:ext cx="4160838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6" name="Equation" r:id="rId10" imgW="1790700" imgH="1079500" progId="Equation.3">
                  <p:embed/>
                </p:oleObj>
              </mc:Choice>
              <mc:Fallback>
                <p:oleObj name="Equation" r:id="rId10" imgW="17907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4232275"/>
                        <a:ext cx="4160838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31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>
            <p:extLst/>
          </p:nvPr>
        </p:nvGraphicFramePr>
        <p:xfrm>
          <a:off x="3210718" y="1211262"/>
          <a:ext cx="2792413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3" name="Equation" r:id="rId3" imgW="1397000" imgH="1257300" progId="Equation.3">
                  <p:embed/>
                </p:oleObj>
              </mc:Choice>
              <mc:Fallback>
                <p:oleObj name="Equation" r:id="rId3" imgW="1397000" imgH="1257300" progId="Equation.3">
                  <p:embed/>
                  <p:pic>
                    <p:nvPicPr>
                      <p:cNvPr id="4700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718" y="1211262"/>
                        <a:ext cx="2792413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15958" y="4003091"/>
            <a:ext cx="8001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for combinations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58" y="5082651"/>
            <a:ext cx="8001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McQuarrie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Simon Chapter 9,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Equations 9.11, 9,23, 9,24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518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0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746533"/>
              </p:ext>
            </p:extLst>
          </p:nvPr>
        </p:nvGraphicFramePr>
        <p:xfrm>
          <a:off x="4209940" y="918053"/>
          <a:ext cx="4498207" cy="289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Equation" r:id="rId3" imgW="2057400" imgH="1320480" progId="Equation.3">
                  <p:embed/>
                </p:oleObj>
              </mc:Choice>
              <mc:Fallback>
                <p:oleObj name="Equation" r:id="rId3" imgW="2057400" imgH="1320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940" y="918053"/>
                        <a:ext cx="4498207" cy="2893326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blbond-P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7222" y="4735936"/>
            <a:ext cx="6981968" cy="210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5442" y="4040012"/>
            <a:ext cx="873599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Georgia"/>
              </a:rPr>
              <a:t>Square of coefficients </a:t>
            </a:r>
            <a:r>
              <a:rPr lang="en-US" sz="2200" b="1" dirty="0">
                <a:latin typeface="Georgia"/>
                <a:sym typeface="Wingdings" pitchFamily="2" charset="2"/>
              </a:rPr>
              <a:t> </a:t>
            </a:r>
            <a:r>
              <a:rPr lang="en-US" sz="2200" dirty="0">
                <a:latin typeface="Georgia"/>
              </a:rPr>
              <a:t>Contribution from s=0.33; from p=0.66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21792" y="-10169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Signs and coefficients for these particular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7912" y="1008680"/>
            <a:ext cx="3162344" cy="2755653"/>
            <a:chOff x="130379" y="1110544"/>
            <a:chExt cx="3162344" cy="2755653"/>
          </a:xfrm>
        </p:grpSpPr>
        <p:grpSp>
          <p:nvGrpSpPr>
            <p:cNvPr id="22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26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There is no unique combination/solution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(depends on the orientation!)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5543" y="-278323"/>
            <a:ext cx="947102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Hybridization of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three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orbitals (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3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): </a:t>
            </a:r>
          </a:p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Tetrahedral geometry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Contributions from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=75%</a:t>
            </a:r>
          </a:p>
        </p:txBody>
      </p:sp>
      <p:graphicFrame>
        <p:nvGraphicFramePr>
          <p:cNvPr id="148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65766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0" name="Equation" r:id="rId3" imgW="2311400" imgH="419100" progId="Equation.3">
                  <p:embed/>
                </p:oleObj>
              </mc:Choice>
              <mc:Fallback>
                <p:oleObj name="Equation" r:id="rId3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tetrahedr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22" name="Picture 21" descr="cub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835247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1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751908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2" name="Equation" r:id="rId9" imgW="2324100" imgH="838200" progId="Equation.3">
                  <p:embed/>
                </p:oleObj>
              </mc:Choice>
              <mc:Fallback>
                <p:oleObj name="Equation" r:id="rId9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85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Angles between two hybrid orbitals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658049"/>
              </p:ext>
            </p:extLst>
          </p:nvPr>
        </p:nvGraphicFramePr>
        <p:xfrm>
          <a:off x="301425" y="1349594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0" name="Equation" r:id="rId3" imgW="1003300" imgH="317500" progId="Equation.3">
                  <p:embed/>
                </p:oleObj>
              </mc:Choice>
              <mc:Fallback>
                <p:oleObj name="Equation" r:id="rId3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25" y="1349594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82975"/>
              </p:ext>
            </p:extLst>
          </p:nvPr>
        </p:nvGraphicFramePr>
        <p:xfrm>
          <a:off x="3765934" y="980176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1" name="Equation" r:id="rId5" imgW="2311400" imgH="419100" progId="Equation.3">
                  <p:embed/>
                </p:oleObj>
              </mc:Choice>
              <mc:Fallback>
                <p:oleObj name="Equation" r:id="rId5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980176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8307"/>
              </p:ext>
            </p:extLst>
          </p:nvPr>
        </p:nvGraphicFramePr>
        <p:xfrm>
          <a:off x="3765873" y="1915287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2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1915287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49366"/>
              </p:ext>
            </p:extLst>
          </p:nvPr>
        </p:nvGraphicFramePr>
        <p:xfrm>
          <a:off x="166959" y="3166503"/>
          <a:ext cx="44973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3" name="Equation" r:id="rId9" imgW="2349500" imgH="406400" progId="Equation.3">
                  <p:embed/>
                </p:oleObj>
              </mc:Choice>
              <mc:Fallback>
                <p:oleObj name="Equation" r:id="rId9" imgW="23495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59" y="3166503"/>
                        <a:ext cx="4497388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691530" y="1032300"/>
            <a:ext cx="64247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4520" y="1916809"/>
            <a:ext cx="63948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51041"/>
              </p:ext>
            </p:extLst>
          </p:nvPr>
        </p:nvGraphicFramePr>
        <p:xfrm>
          <a:off x="4673872" y="3183499"/>
          <a:ext cx="6810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4" name="Equation" r:id="rId11" imgW="355600" imgH="406400" progId="Equation.3">
                  <p:embed/>
                </p:oleObj>
              </mc:Choice>
              <mc:Fallback>
                <p:oleObj name="Equation" r:id="rId11" imgW="355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872" y="3183499"/>
                        <a:ext cx="681037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42869"/>
              </p:ext>
            </p:extLst>
          </p:nvPr>
        </p:nvGraphicFramePr>
        <p:xfrm>
          <a:off x="119528" y="3941203"/>
          <a:ext cx="475456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5" name="Equation" r:id="rId13" imgW="2387600" imgH="533400" progId="Equation.3">
                  <p:embed/>
                </p:oleObj>
              </mc:Choice>
              <mc:Fallback>
                <p:oleObj name="Equation" r:id="rId13" imgW="2387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" y="3941203"/>
                        <a:ext cx="4754563" cy="9493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477601"/>
              </p:ext>
            </p:extLst>
          </p:nvPr>
        </p:nvGraphicFramePr>
        <p:xfrm>
          <a:off x="6561509" y="3913384"/>
          <a:ext cx="210026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6" name="Equation" r:id="rId15" imgW="1054100" imgH="482600" progId="Equation.3">
                  <p:embed/>
                </p:oleObj>
              </mc:Choice>
              <mc:Fallback>
                <p:oleObj name="Equation" r:id="rId15" imgW="105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509" y="3913384"/>
                        <a:ext cx="2100262" cy="8588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276707"/>
              </p:ext>
            </p:extLst>
          </p:nvPr>
        </p:nvGraphicFramePr>
        <p:xfrm>
          <a:off x="1456949" y="5296742"/>
          <a:ext cx="660717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7" name="Equation" r:id="rId17" imgW="2882900" imgH="546100" progId="Equation.3">
                  <p:embed/>
                </p:oleObj>
              </mc:Choice>
              <mc:Fallback>
                <p:oleObj name="Equation" r:id="rId17" imgW="28829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949" y="5296742"/>
                        <a:ext cx="6607175" cy="12509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929999"/>
              </p:ext>
            </p:extLst>
          </p:nvPr>
        </p:nvGraphicFramePr>
        <p:xfrm>
          <a:off x="346075" y="3859213"/>
          <a:ext cx="40370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9" name="Equation" r:id="rId4" imgW="2286000" imgH="330200" progId="Equation.3">
                  <p:embed/>
                </p:oleObj>
              </mc:Choice>
              <mc:Fallback>
                <p:oleObj name="Equation" r:id="rId4" imgW="2286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3859213"/>
                        <a:ext cx="4037013" cy="5826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370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04000"/>
              </p:ext>
            </p:extLst>
          </p:nvPr>
        </p:nvGraphicFramePr>
        <p:xfrm>
          <a:off x="503164" y="4608513"/>
          <a:ext cx="37655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5" name="Equation" r:id="rId5" imgW="2133600" imgH="304800" progId="Equation.3">
                  <p:embed/>
                </p:oleObj>
              </mc:Choice>
              <mc:Fallback>
                <p:oleObj name="Equation" r:id="rId5" imgW="2133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64" y="4608513"/>
                        <a:ext cx="3765550" cy="5381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033538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6" name="Equation" r:id="rId7" imgW="2387600" imgH="457200" progId="Equation.3">
                  <p:embed/>
                </p:oleObj>
              </mc:Choice>
              <mc:Fallback>
                <p:oleObj name="Equation" r:id="rId7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9723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5505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1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558214"/>
              </p:ext>
            </p:extLst>
          </p:nvPr>
        </p:nvGraphicFramePr>
        <p:xfrm>
          <a:off x="343211" y="4451336"/>
          <a:ext cx="42132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2" name="Equation" r:id="rId7" imgW="2387600" imgH="482600" progId="Equation.3">
                  <p:embed/>
                </p:oleObj>
              </mc:Choice>
              <mc:Fallback>
                <p:oleObj name="Equation" r:id="rId7" imgW="238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1" y="4451336"/>
                        <a:ext cx="4213225" cy="8524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4" name="Equation" r:id="rId5" imgW="2577960" imgH="1752480" progId="Equation.3">
                  <p:embed/>
                </p:oleObj>
              </mc:Choice>
              <mc:Fallback>
                <p:oleObj name="Equation" r:id="rId5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thane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096" y="3916905"/>
            <a:ext cx="2812545" cy="2558955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5" imgW="2577960" imgH="1752480" progId="Equation.3">
                  <p:embed/>
                </p:oleObj>
              </mc:Choice>
              <mc:Fallback>
                <p:oleObj name="Equation" r:id="rId5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392890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ch3ch3hybrid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2324" y="3909198"/>
            <a:ext cx="4203510" cy="27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3" name="Equation" r:id="rId5" imgW="2577960" imgH="1752480" progId="Equation.DSMT4">
                  <p:embed/>
                </p:oleObj>
              </mc:Choice>
              <mc:Fallback>
                <p:oleObj name="Equation" r:id="rId5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831694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88" name="Object 10"/>
          <p:cNvGraphicFramePr>
            <a:graphicFrameLocks noChangeAspect="1"/>
          </p:cNvGraphicFramePr>
          <p:nvPr/>
        </p:nvGraphicFramePr>
        <p:xfrm>
          <a:off x="232013" y="3766782"/>
          <a:ext cx="3832312" cy="259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" name="Equation" r:id="rId3" imgW="2400120" imgH="1625400" progId="Equation.DSMT4">
                  <p:embed/>
                </p:oleObj>
              </mc:Choice>
              <mc:Fallback>
                <p:oleObj name="Equation" r:id="rId3" imgW="240012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3" y="3766782"/>
                        <a:ext cx="3832312" cy="25930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10"/>
          <p:cNvGraphicFramePr>
            <a:graphicFrameLocks noChangeAspect="1"/>
          </p:cNvGraphicFramePr>
          <p:nvPr/>
        </p:nvGraphicFramePr>
        <p:xfrm>
          <a:off x="4619934" y="3646823"/>
          <a:ext cx="4151516" cy="282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2" name="Equation" r:id="rId5" imgW="2577960" imgH="1752480" progId="Equation.DSMT4">
                  <p:embed/>
                </p:oleObj>
              </mc:Choice>
              <mc:Fallback>
                <p:oleObj name="Equation" r:id="rId5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34" y="3646823"/>
                        <a:ext cx="4151516" cy="282221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63384"/>
              </p:ext>
            </p:extLst>
          </p:nvPr>
        </p:nvGraphicFramePr>
        <p:xfrm>
          <a:off x="741363" y="2076450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3" name="Equation" r:id="rId7" imgW="1003300" imgH="317500" progId="Equation.3">
                  <p:embed/>
                </p:oleObj>
              </mc:Choice>
              <mc:Fallback>
                <p:oleObj name="Equation" r:id="rId7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076450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903090"/>
              </p:ext>
            </p:extLst>
          </p:nvPr>
        </p:nvGraphicFramePr>
        <p:xfrm>
          <a:off x="4573588" y="3406775"/>
          <a:ext cx="4243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4" name="Equation" r:id="rId9" imgW="2336800" imgH="1816100" progId="Equation.DSMT4">
                  <p:embed/>
                </p:oleObj>
              </mc:Choice>
              <mc:Fallback>
                <p:oleObj name="Equation" r:id="rId9" imgW="2336800" imgH="1816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406775"/>
                        <a:ext cx="4243387" cy="329882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416764"/>
              </p:ext>
            </p:extLst>
          </p:nvPr>
        </p:nvGraphicFramePr>
        <p:xfrm>
          <a:off x="5180013" y="1543050"/>
          <a:ext cx="29273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5" name="Equation" r:id="rId11" imgW="1028700" imgH="571500" progId="Equation.3">
                  <p:embed/>
                </p:oleObj>
              </mc:Choice>
              <mc:Fallback>
                <p:oleObj name="Equation" r:id="rId11" imgW="10287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1543050"/>
                        <a:ext cx="2927350" cy="1619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26095"/>
              </p:ext>
            </p:extLst>
          </p:nvPr>
        </p:nvGraphicFramePr>
        <p:xfrm>
          <a:off x="209550" y="3455988"/>
          <a:ext cx="3925888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6" name="Equation" r:id="rId13" imgW="2019300" imgH="1638300" progId="Equation.DSMT4">
                  <p:embed/>
                </p:oleObj>
              </mc:Choice>
              <mc:Fallback>
                <p:oleObj name="Equation" r:id="rId13" imgW="2019300" imgH="163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3455988"/>
                        <a:ext cx="3925888" cy="31829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12188" y="1483773"/>
            <a:ext cx="4336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99"/>
                </a:solidFill>
                <a:latin typeface="Georgia"/>
              </a:rPr>
              <a:t>angle between two vectors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132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11" name="Picture 10" descr="img9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53" y="739575"/>
            <a:ext cx="2609850" cy="1438275"/>
          </a:xfrm>
          <a:prstGeom prst="rect">
            <a:avLst/>
          </a:prstGeom>
        </p:spPr>
      </p:pic>
      <p:pic>
        <p:nvPicPr>
          <p:cNvPr id="4823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029200"/>
            <a:ext cx="2306003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38400"/>
            <a:ext cx="2277428" cy="153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8"/>
          <p:cNvGrpSpPr/>
          <p:nvPr/>
        </p:nvGrpSpPr>
        <p:grpSpPr>
          <a:xfrm>
            <a:off x="2469374" y="1446265"/>
            <a:ext cx="6580554" cy="5007421"/>
            <a:chOff x="2319337" y="1871662"/>
            <a:chExt cx="4505325" cy="3114675"/>
          </a:xfrm>
        </p:grpSpPr>
        <p:sp>
          <p:nvSpPr>
            <p:cNvPr id="16" name="TextBox 15"/>
            <p:cNvSpPr txBox="1"/>
            <p:nvPr/>
          </p:nvSpPr>
          <p:spPr>
            <a:xfrm>
              <a:off x="3542209" y="3503165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E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000" y="3352800"/>
              <a:ext cx="2551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00600" y="3276600"/>
              <a:ext cx="4475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E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2</a:t>
              </a:r>
            </a:p>
          </p:txBody>
        </p:sp>
        <p:pic>
          <p:nvPicPr>
            <p:cNvPr id="15" name="Picture 14" descr="H2_Ion_Energien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9337" y="1871662"/>
              <a:ext cx="4505325" cy="3114675"/>
            </a:xfrm>
            <a:prstGeom prst="rect">
              <a:avLst/>
            </a:prstGeom>
          </p:spPr>
        </p:pic>
      </p:grpSp>
      <p:pic>
        <p:nvPicPr>
          <p:cNvPr id="4823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2819400"/>
            <a:ext cx="2148840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0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1066800"/>
            <a:ext cx="2251710" cy="15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720052" y="1481539"/>
            <a:ext cx="135228" cy="4259422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96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6603"/>
              </p:ext>
            </p:extLst>
          </p:nvPr>
        </p:nvGraphicFramePr>
        <p:xfrm>
          <a:off x="3992563" y="795338"/>
          <a:ext cx="47831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8" name="Equation" r:id="rId3" imgW="2324100" imgH="927100" progId="Equation.DSMT4">
                  <p:embed/>
                </p:oleObj>
              </mc:Choice>
              <mc:Fallback>
                <p:oleObj name="Equation" r:id="rId3" imgW="23241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795338"/>
                        <a:ext cx="4783137" cy="19081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897624"/>
              </p:ext>
            </p:extLst>
          </p:nvPr>
        </p:nvGraphicFramePr>
        <p:xfrm>
          <a:off x="23813" y="2719388"/>
          <a:ext cx="91646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9" name="Equation" r:id="rId5" imgW="4787900" imgH="533400" progId="Equation.3">
                  <p:embed/>
                </p:oleObj>
              </mc:Choice>
              <mc:Fallback>
                <p:oleObj name="Equation" r:id="rId5" imgW="47879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719388"/>
                        <a:ext cx="9164637" cy="1017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785571"/>
              </p:ext>
            </p:extLst>
          </p:nvPr>
        </p:nvGraphicFramePr>
        <p:xfrm>
          <a:off x="1174750" y="5668963"/>
          <a:ext cx="67532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0" name="Equation" r:id="rId7" imgW="2946400" imgH="520700" progId="Equation.3">
                  <p:embed/>
                </p:oleObj>
              </mc:Choice>
              <mc:Fallback>
                <p:oleObj name="Equation" r:id="rId7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5668963"/>
                        <a:ext cx="6753225" cy="11922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3711"/>
              </p:ext>
            </p:extLst>
          </p:nvPr>
        </p:nvGraphicFramePr>
        <p:xfrm>
          <a:off x="793750" y="962025"/>
          <a:ext cx="261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1" name="Equation" r:id="rId9" imgW="1143000" imgH="584200" progId="Equation.3">
                  <p:embed/>
                </p:oleObj>
              </mc:Choice>
              <mc:Fallback>
                <p:oleObj name="Equation" r:id="rId9" imgW="1143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962025"/>
                        <a:ext cx="2619375" cy="13319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3891" y="-1368"/>
            <a:ext cx="7766968" cy="8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1185246" y="3811588"/>
          <a:ext cx="66770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" name="Equation" r:id="rId11" imgW="3352680" imgH="1041120" progId="Equation.3">
                  <p:embed/>
                </p:oleObj>
              </mc:Choice>
              <mc:Fallback>
                <p:oleObj name="Equation" r:id="rId11" imgW="335268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46" y="3811588"/>
                        <a:ext cx="6677025" cy="1852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5401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84769"/>
              </p:ext>
            </p:extLst>
          </p:nvPr>
        </p:nvGraphicFramePr>
        <p:xfrm>
          <a:off x="3992563" y="795338"/>
          <a:ext cx="47831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0" name="Equation" r:id="rId3" imgW="2324100" imgH="927100" progId="Equation.DSMT4">
                  <p:embed/>
                </p:oleObj>
              </mc:Choice>
              <mc:Fallback>
                <p:oleObj name="Equation" r:id="rId3" imgW="23241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795338"/>
                        <a:ext cx="4783137" cy="19081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7274"/>
              </p:ext>
            </p:extLst>
          </p:nvPr>
        </p:nvGraphicFramePr>
        <p:xfrm>
          <a:off x="23813" y="2719388"/>
          <a:ext cx="91646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1" name="Equation" r:id="rId5" imgW="4787900" imgH="533400" progId="Equation.3">
                  <p:embed/>
                </p:oleObj>
              </mc:Choice>
              <mc:Fallback>
                <p:oleObj name="Equation" r:id="rId5" imgW="47879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719388"/>
                        <a:ext cx="9164637" cy="1017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26887"/>
              </p:ext>
            </p:extLst>
          </p:nvPr>
        </p:nvGraphicFramePr>
        <p:xfrm>
          <a:off x="1174750" y="5668963"/>
          <a:ext cx="67532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2" name="Equation" r:id="rId7" imgW="2946400" imgH="520700" progId="Equation.3">
                  <p:embed/>
                </p:oleObj>
              </mc:Choice>
              <mc:Fallback>
                <p:oleObj name="Equation" r:id="rId7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5668963"/>
                        <a:ext cx="6753225" cy="11922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37871"/>
              </p:ext>
            </p:extLst>
          </p:nvPr>
        </p:nvGraphicFramePr>
        <p:xfrm>
          <a:off x="793750" y="962025"/>
          <a:ext cx="261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3" name="Equation" r:id="rId9" imgW="1143000" imgH="584200" progId="Equation.3">
                  <p:embed/>
                </p:oleObj>
              </mc:Choice>
              <mc:Fallback>
                <p:oleObj name="Equation" r:id="rId9" imgW="1143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962025"/>
                        <a:ext cx="2619375" cy="13319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3891" y="-1368"/>
            <a:ext cx="7766968" cy="8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1185246" y="3811588"/>
          <a:ext cx="66770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4" name="Equation" r:id="rId11" imgW="3352680" imgH="1041120" progId="Equation.3">
                  <p:embed/>
                </p:oleObj>
              </mc:Choice>
              <mc:Fallback>
                <p:oleObj name="Equation" r:id="rId11" imgW="335268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46" y="3811588"/>
                        <a:ext cx="6677025" cy="1852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4211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1450" y="-36508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Non-equivalent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: H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O</a:t>
            </a:r>
          </a:p>
        </p:txBody>
      </p:sp>
      <p:graphicFrame>
        <p:nvGraphicFramePr>
          <p:cNvPr id="2570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337004"/>
              </p:ext>
            </p:extLst>
          </p:nvPr>
        </p:nvGraphicFramePr>
        <p:xfrm>
          <a:off x="3219450" y="2630488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0" name="Equation" r:id="rId3" imgW="2781300" imgH="825500" progId="Equation.3">
                  <p:embed/>
                </p:oleObj>
              </mc:Choice>
              <mc:Fallback>
                <p:oleObj name="Equation" r:id="rId3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630488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545910" y="1135037"/>
            <a:ext cx="2704532" cy="2522564"/>
            <a:chOff x="627797" y="1339753"/>
            <a:chExt cx="2704532" cy="2522564"/>
          </a:xfrm>
        </p:grpSpPr>
        <p:cxnSp>
          <p:nvCxnSpPr>
            <p:cNvPr id="10" name="Straight Connector 9"/>
            <p:cNvCxnSpPr/>
            <p:nvPr/>
          </p:nvCxnSpPr>
          <p:spPr>
            <a:xfrm rot="10800000">
              <a:off x="723331" y="1514901"/>
              <a:ext cx="1187376" cy="9826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940274" y="1514901"/>
              <a:ext cx="1226007" cy="9712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719616" y="2251879"/>
              <a:ext cx="409433" cy="382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828799" y="2674962"/>
              <a:ext cx="163774" cy="100993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69743" y="2634016"/>
              <a:ext cx="95535" cy="1228301"/>
              <a:chOff x="382137" y="2033515"/>
              <a:chExt cx="191068" cy="19516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>
                <a:off x="-565590" y="2982036"/>
                <a:ext cx="1950840" cy="55386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6200000" flipH="1">
                <a:off x="-443555" y="2954738"/>
                <a:ext cx="1937984" cy="95537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/>
            <p:cNvSpPr/>
            <p:nvPr/>
          </p:nvSpPr>
          <p:spPr>
            <a:xfrm>
              <a:off x="627797" y="1405718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141260" y="1339753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35" name="Arc 34"/>
          <p:cNvSpPr/>
          <p:nvPr/>
        </p:nvSpPr>
        <p:spPr>
          <a:xfrm rot="18756826">
            <a:off x="1119115" y="1542195"/>
            <a:ext cx="1569493" cy="1705970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5400000" flipH="1" flipV="1">
            <a:off x="1132761" y="1542198"/>
            <a:ext cx="141937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2137" y="2279176"/>
            <a:ext cx="309804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8411" y="1779294"/>
            <a:ext cx="68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+y</a:t>
            </a:r>
            <a:endParaRPr lang="en-IN" b="1" i="1" dirty="0">
              <a:latin typeface="Georg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32263" y="676100"/>
            <a:ext cx="640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+z</a:t>
            </a:r>
            <a:endParaRPr lang="en-IN" b="1" i="1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33516" y="798930"/>
            <a:ext cx="714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a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753263"/>
            <a:ext cx="71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 err="1">
                <a:solidFill>
                  <a:prstClr val="black"/>
                </a:solidFill>
                <a:latin typeface="Georgia" pitchFamily="18" charset="0"/>
              </a:rPr>
              <a:t>b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15904" y="852346"/>
            <a:ext cx="4154503" cy="461665"/>
          </a:xfrm>
          <a:prstGeom prst="rect">
            <a:avLst/>
          </a:prstGeom>
          <a:solidFill>
            <a:srgbClr val="99CC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H—O—H angle (2</a:t>
            </a:r>
            <a:r>
              <a:rPr lang="el-GR" sz="2400" i="1" dirty="0">
                <a:latin typeface="Lucida Grande"/>
                <a:ea typeface="Lucida Grande"/>
                <a:cs typeface="Lucida Grande"/>
              </a:rPr>
              <a:t>θ</a:t>
            </a:r>
            <a:r>
              <a:rPr lang="el-GR" sz="2400" dirty="0">
                <a:latin typeface="Georgia"/>
              </a:rPr>
              <a:t> </a:t>
            </a:r>
            <a:r>
              <a:rPr lang="en-US" sz="2400" dirty="0">
                <a:latin typeface="Georgia"/>
              </a:rPr>
              <a:t>= 104.5º)</a:t>
            </a:r>
            <a:endParaRPr lang="en-US" sz="2400" baseline="-25000" dirty="0"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0574" y="1210817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21390" y="1213089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75223" y="1596778"/>
            <a:ext cx="5480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2 H atoms along +z, in </a:t>
            </a:r>
            <a:r>
              <a:rPr lang="en-US" sz="2400" dirty="0" err="1">
                <a:latin typeface="Georgia"/>
              </a:rPr>
              <a:t>yz</a:t>
            </a:r>
            <a:r>
              <a:rPr lang="en-US" sz="2400" dirty="0">
                <a:latin typeface="Georgia"/>
              </a:rPr>
              <a:t> plane </a:t>
            </a:r>
          </a:p>
          <a:p>
            <a:r>
              <a:rPr lang="en-US" sz="2400" dirty="0">
                <a:latin typeface="Georgia"/>
              </a:rPr>
              <a:t>2 Lone pair of electrons in </a:t>
            </a:r>
            <a:r>
              <a:rPr lang="en-US" sz="2400" dirty="0" err="1">
                <a:latin typeface="Georgia"/>
              </a:rPr>
              <a:t>xz</a:t>
            </a:r>
            <a:r>
              <a:rPr lang="en-US" sz="2400" dirty="0">
                <a:latin typeface="Georgia"/>
              </a:rPr>
              <a:t> plane (-z)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3572" y="4424139"/>
            <a:ext cx="636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Why take a negative sign of coefficient for 2</a:t>
            </a:r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760496" y="5117913"/>
            <a:ext cx="1371600" cy="1371600"/>
            <a:chOff x="1392043" y="5076969"/>
            <a:chExt cx="1371600" cy="1371600"/>
          </a:xfrm>
        </p:grpSpPr>
        <p:sp>
          <p:nvSpPr>
            <p:cNvPr id="56" name="Oval 55"/>
            <p:cNvSpPr/>
            <p:nvPr/>
          </p:nvSpPr>
          <p:spPr>
            <a:xfrm>
              <a:off x="1392043" y="5076969"/>
              <a:ext cx="13716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856063" y="5540989"/>
              <a:ext cx="457200" cy="4572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21381772">
            <a:off x="809821" y="5060448"/>
            <a:ext cx="3312295" cy="1509859"/>
            <a:chOff x="4726766" y="4814788"/>
            <a:chExt cx="3312295" cy="1509859"/>
          </a:xfrm>
        </p:grpSpPr>
        <p:sp>
          <p:nvSpPr>
            <p:cNvPr id="58" name="Teardrop 57"/>
            <p:cNvSpPr/>
            <p:nvPr/>
          </p:nvSpPr>
          <p:spPr>
            <a:xfrm rot="2963269">
              <a:off x="4726766" y="4814788"/>
              <a:ext cx="1371600" cy="13716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13728296">
              <a:off x="6667461" y="4953047"/>
              <a:ext cx="1371600" cy="1371600"/>
            </a:xfrm>
            <a:prstGeom prst="teardrop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67341" y="4851624"/>
            <a:ext cx="47106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In order to get a “+” sign on the 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major lobe of each hybrid orbital,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which have to form MO with 1</a:t>
            </a:r>
            <a:r>
              <a:rPr lang="en-US" sz="2400" i="1" dirty="0">
                <a:solidFill>
                  <a:srgbClr val="000099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99"/>
                </a:solidFill>
                <a:latin typeface="Georgia"/>
              </a:rPr>
              <a:t> 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orbital of H (with + sign)</a:t>
            </a:r>
          </a:p>
        </p:txBody>
      </p:sp>
    </p:spTree>
    <p:extLst>
      <p:ext uri="{BB962C8B-B14F-4D97-AF65-F5344CB8AC3E}">
        <p14:creationId xmlns:p14="http://schemas.microsoft.com/office/powerpoint/2010/main" val="5088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304381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8" name="Equation" r:id="rId3" imgW="3911600" imgH="431800" progId="Equation.3">
                  <p:embed/>
                </p:oleObj>
              </mc:Choice>
              <mc:Fallback>
                <p:oleObj name="Equation" r:id="rId3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440969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9" name="Equation" r:id="rId5" imgW="2832100" imgH="304800" progId="Equation.3">
                  <p:embed/>
                </p:oleObj>
              </mc:Choice>
              <mc:Fallback>
                <p:oleObj name="Equation" r:id="rId5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involved in bonding with H(1s)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862907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0" name="Equation" r:id="rId7" imgW="1028700" imgH="444500" progId="Equation.3">
                  <p:embed/>
                </p:oleObj>
              </mc:Choice>
              <mc:Fallback>
                <p:oleObj name="Equation" r:id="rId7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179713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1" name="Equation" r:id="rId9" imgW="4749800" imgH="431800" progId="Equation.3">
                  <p:embed/>
                </p:oleObj>
              </mc:Choice>
              <mc:Fallback>
                <p:oleObj name="Equation" r:id="rId9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eorgia"/>
                <a:cs typeface="Georgia"/>
              </a:rPr>
              <a:t>Orthogonality</a:t>
            </a:r>
            <a:r>
              <a:rPr lang="en-US" sz="2400" b="1" dirty="0">
                <a:latin typeface="Georgia"/>
                <a:cs typeface="Georgia"/>
              </a:rPr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  <p:graphicFrame>
        <p:nvGraphicFramePr>
          <p:cNvPr id="3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62078"/>
              </p:ext>
            </p:extLst>
          </p:nvPr>
        </p:nvGraphicFramePr>
        <p:xfrm>
          <a:off x="139171" y="4263237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2" name="Equation" r:id="rId11" imgW="2781300" imgH="825500" progId="Equation.3">
                  <p:embed/>
                </p:oleObj>
              </mc:Choice>
              <mc:Fallback>
                <p:oleObj name="Equation" r:id="rId11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71" y="4263237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7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7170"/>
              </p:ext>
            </p:extLst>
          </p:nvPr>
        </p:nvGraphicFramePr>
        <p:xfrm>
          <a:off x="0" y="4233863"/>
          <a:ext cx="6365875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2" name="Equation" r:id="rId3" imgW="2895600" imgH="825500" progId="Equation.3">
                  <p:embed/>
                </p:oleObj>
              </mc:Choice>
              <mc:Fallback>
                <p:oleObj name="Equation" r:id="rId3" imgW="28956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33863"/>
                        <a:ext cx="6365875" cy="18113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084860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3" name="Equation" r:id="rId5" imgW="3911600" imgH="431800" progId="Equation.3">
                  <p:embed/>
                </p:oleObj>
              </mc:Choice>
              <mc:Fallback>
                <p:oleObj name="Equation" r:id="rId5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56073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4" name="Equation" r:id="rId7" imgW="2832100" imgH="304800" progId="Equation.3">
                  <p:embed/>
                </p:oleObj>
              </mc:Choice>
              <mc:Fallback>
                <p:oleObj name="Equation" r:id="rId7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involved in bonding with H(1s)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396535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5" name="Equation" r:id="rId9" imgW="1028700" imgH="444500" progId="Equation.3">
                  <p:embed/>
                </p:oleObj>
              </mc:Choice>
              <mc:Fallback>
                <p:oleObj name="Equation" r:id="rId9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29080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76" name="Equation" r:id="rId11" imgW="4749800" imgH="431800" progId="Equation.3">
                  <p:embed/>
                </p:oleObj>
              </mc:Choice>
              <mc:Fallback>
                <p:oleObj name="Equation" r:id="rId11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eorgia"/>
                <a:cs typeface="Georgia"/>
              </a:rPr>
              <a:t>Orthogonality</a:t>
            </a:r>
            <a:r>
              <a:rPr lang="en-US" sz="2400" b="1" dirty="0">
                <a:latin typeface="Georgia"/>
                <a:cs typeface="Georgia"/>
              </a:rPr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362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76860"/>
              </p:ext>
            </p:extLst>
          </p:nvPr>
        </p:nvGraphicFramePr>
        <p:xfrm>
          <a:off x="1491337" y="3386138"/>
          <a:ext cx="612616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5" name="Equation" r:id="rId3" imgW="2438400" imgH="711200" progId="Equation.3">
                  <p:embed/>
                </p:oleObj>
              </mc:Choice>
              <mc:Fallback>
                <p:oleObj name="Equation" r:id="rId3" imgW="2438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337" y="3386138"/>
                        <a:ext cx="6126163" cy="1787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22272" y="5491559"/>
            <a:ext cx="619753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% 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</a:rPr>
              <a:t> character: (0.55)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+(0.71)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=0.80 (80%)</a:t>
            </a:r>
          </a:p>
          <a:p>
            <a:r>
              <a:rPr lang="en-US" sz="2400" dirty="0">
                <a:latin typeface="Georgia"/>
              </a:rPr>
              <a:t>% </a:t>
            </a:r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 character = (-0.45)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 = 0.2 (20%)</a:t>
            </a:r>
          </a:p>
          <a:p>
            <a:r>
              <a:rPr lang="en-US" sz="2400" dirty="0">
                <a:latin typeface="Georgia"/>
                <a:sym typeface="Wingdings" pitchFamily="2" charset="2"/>
              </a:rPr>
              <a:t>  </a:t>
            </a:r>
            <a:r>
              <a:rPr lang="en-US" sz="2400" b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more like </a:t>
            </a:r>
            <a:r>
              <a:rPr lang="en-US" sz="2400" b="1" i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4</a:t>
            </a:r>
            <a:r>
              <a:rPr lang="en-US" sz="2400" b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 , rather than </a:t>
            </a:r>
            <a:r>
              <a:rPr lang="en-US" sz="2400" b="1" i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3</a:t>
            </a:r>
            <a:endParaRPr lang="en-US" sz="2400" b="1" baseline="-25000" dirty="0">
              <a:solidFill>
                <a:srgbClr val="000099"/>
              </a:solidFill>
              <a:latin typeface="Georgia"/>
            </a:endParaRPr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065695"/>
              </p:ext>
            </p:extLst>
          </p:nvPr>
        </p:nvGraphicFramePr>
        <p:xfrm>
          <a:off x="3386456" y="719667"/>
          <a:ext cx="22907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6" name="Equation" r:id="rId5" imgW="1130300" imgH="469900" progId="Equation.3">
                  <p:embed/>
                </p:oleObj>
              </mc:Choice>
              <mc:Fallback>
                <p:oleObj name="Equation" r:id="rId5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456" y="719667"/>
                        <a:ext cx="2290763" cy="9509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Normalize each bonding hybrid orbital to obtain correct coefficients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00690"/>
              </p:ext>
            </p:extLst>
          </p:nvPr>
        </p:nvGraphicFramePr>
        <p:xfrm>
          <a:off x="259299" y="1698097"/>
          <a:ext cx="87296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7" name="Equation" r:id="rId7" imgW="4305300" imgH="431800" progId="Equation.3">
                  <p:embed/>
                </p:oleObj>
              </mc:Choice>
              <mc:Fallback>
                <p:oleObj name="Equation" r:id="rId7" imgW="4305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99" y="1698097"/>
                        <a:ext cx="8729663" cy="8731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1025"/>
              </p:ext>
            </p:extLst>
          </p:nvPr>
        </p:nvGraphicFramePr>
        <p:xfrm>
          <a:off x="1259961" y="2549525"/>
          <a:ext cx="65913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8" name="Equation" r:id="rId9" imgW="3251200" imgH="393700" progId="Equation.3">
                  <p:embed/>
                </p:oleObj>
              </mc:Choice>
              <mc:Fallback>
                <p:oleObj name="Equation" r:id="rId9" imgW="325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961" y="2549525"/>
                        <a:ext cx="6591300" cy="7969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3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14355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6" name="Equation" r:id="rId3" imgW="2603500" imgH="711200" progId="Equation.3">
                  <p:embed/>
                </p:oleObj>
              </mc:Choice>
              <mc:Fallback>
                <p:oleObj name="Equation" r:id="rId3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9" name="Group 68"/>
          <p:cNvGrpSpPr/>
          <p:nvPr/>
        </p:nvGrpSpPr>
        <p:grpSpPr>
          <a:xfrm>
            <a:off x="211376" y="3081965"/>
            <a:ext cx="4047824" cy="2981501"/>
            <a:chOff x="0" y="1459850"/>
            <a:chExt cx="4047824" cy="2981501"/>
          </a:xfrm>
        </p:grpSpPr>
        <p:grpSp>
          <p:nvGrpSpPr>
            <p:cNvPr id="10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3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4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5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11" name="Arc 10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208411" y="2563044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32263" y="1459850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3516" y="1582680"/>
              <a:ext cx="714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1509449"/>
              <a:ext cx="717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0574" y="1994567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1390" y="1996839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8887" y="5456255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2p</a:t>
            </a:r>
            <a:r>
              <a:rPr lang="en-US" sz="2400" baseline="-25000" dirty="0">
                <a:solidFill>
                  <a:srgbClr val="000099"/>
                </a:solidFill>
                <a:latin typeface="Georgia"/>
              </a:rPr>
              <a:t>y</a:t>
            </a:r>
            <a:r>
              <a:rPr lang="en-US" sz="24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0</a:t>
            </a:r>
            <a:endParaRPr lang="en-US" sz="2400" dirty="0">
              <a:solidFill>
                <a:srgbClr val="000099"/>
              </a:solidFill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50423" y="5891989"/>
            <a:ext cx="830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LPs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56003" y="5233885"/>
            <a:ext cx="3284335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Georgia"/>
              </a:rPr>
              <a:t>2 Lone pair hybrids along  negative </a:t>
            </a:r>
            <a:r>
              <a:rPr lang="en-US" sz="2400" i="1" dirty="0">
                <a:latin typeface="Georgia"/>
              </a:rPr>
              <a:t>z</a:t>
            </a:r>
            <a:r>
              <a:rPr lang="en-US" sz="2400" dirty="0">
                <a:latin typeface="Georgia"/>
              </a:rPr>
              <a:t> axis and in </a:t>
            </a:r>
            <a:r>
              <a:rPr lang="en-US" sz="2400" i="1" dirty="0" err="1">
                <a:latin typeface="Georgia"/>
              </a:rPr>
              <a:t>xz</a:t>
            </a:r>
            <a:r>
              <a:rPr lang="en-US" sz="2400" dirty="0">
                <a:latin typeface="Georgia"/>
              </a:rPr>
              <a:t> plane – No contribution from </a:t>
            </a:r>
            <a:r>
              <a:rPr lang="en-US" sz="2400" i="1" dirty="0" err="1">
                <a:latin typeface="Georgia"/>
              </a:rPr>
              <a:t>p</a:t>
            </a:r>
            <a:r>
              <a:rPr lang="en-US" sz="2400" i="1" baseline="-25000" dirty="0" err="1">
                <a:latin typeface="Georgia"/>
              </a:rPr>
              <a:t>y</a:t>
            </a:r>
            <a:endParaRPr lang="en-US" sz="2400" i="1" dirty="0">
              <a:latin typeface="Georgi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263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271748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1" name="Equation" r:id="rId3" imgW="2603500" imgH="711200" progId="Equation.3">
                  <p:embed/>
                </p:oleObj>
              </mc:Choice>
              <mc:Fallback>
                <p:oleObj name="Equation" r:id="rId3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64412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2" name="Equation" r:id="rId5" imgW="2540000" imgH="711200" progId="Equation.3">
                  <p:embed/>
                </p:oleObj>
              </mc:Choice>
              <mc:Fallback>
                <p:oleObj name="Equation" r:id="rId5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7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96349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Equation" r:id="rId3" imgW="2540000" imgH="711200" progId="Equation.3">
                  <p:embed/>
                </p:oleObj>
              </mc:Choice>
              <mc:Fallback>
                <p:oleObj name="Equation" r:id="rId3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54932" y="1048007"/>
            <a:ext cx="7444798" cy="1200328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 :      Same for both LP hybrid orbitals:  	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3</a:t>
            </a:r>
            <a:r>
              <a:rPr lang="en-US" sz="2400" dirty="0">
                <a:latin typeface="Georgia"/>
              </a:rPr>
              <a:t> =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7</a:t>
            </a:r>
          </a:p>
          <a:p>
            <a:r>
              <a:rPr lang="en-US" sz="2400" dirty="0">
                <a:latin typeface="Georgia"/>
              </a:rPr>
              <a:t>2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i="1" baseline="-25000" dirty="0">
                <a:latin typeface="Georgia"/>
              </a:rPr>
              <a:t>z</a:t>
            </a:r>
            <a:r>
              <a:rPr lang="en-US" sz="2400" dirty="0">
                <a:latin typeface="Georgia"/>
              </a:rPr>
              <a:t> :  Same for both LP hybrids: 		      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5</a:t>
            </a:r>
            <a:r>
              <a:rPr lang="en-US" sz="2400" dirty="0">
                <a:latin typeface="Georgia"/>
              </a:rPr>
              <a:t> =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1</a:t>
            </a:r>
          </a:p>
          <a:p>
            <a:r>
              <a:rPr lang="en-US" sz="2400" dirty="0">
                <a:latin typeface="Georgia"/>
              </a:rPr>
              <a:t>2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i="1" baseline="-25000" dirty="0">
                <a:latin typeface="Georgia"/>
              </a:rPr>
              <a:t>x</a:t>
            </a:r>
            <a:r>
              <a:rPr lang="en-US" sz="2400" dirty="0">
                <a:latin typeface="Georgia"/>
              </a:rPr>
              <a:t>:   Same magnitude, opposite in sign: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8</a:t>
            </a:r>
            <a:r>
              <a:rPr lang="en-US" sz="2400" dirty="0">
                <a:latin typeface="Georgia"/>
              </a:rPr>
              <a:t> = -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355580"/>
              </p:ext>
            </p:extLst>
          </p:nvPr>
        </p:nvGraphicFramePr>
        <p:xfrm>
          <a:off x="104587" y="2529203"/>
          <a:ext cx="6259345" cy="154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6" name="Equation" r:id="rId5" imgW="2565360" imgH="634680" progId="Equation.3">
                  <p:embed/>
                </p:oleObj>
              </mc:Choice>
              <mc:Fallback>
                <p:oleObj name="Equation" r:id="rId5" imgW="25653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87" y="2529203"/>
                        <a:ext cx="6259345" cy="1549021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87" name="Object 3"/>
          <p:cNvGraphicFramePr>
            <a:graphicFrameLocks noChangeAspect="1"/>
          </p:cNvGraphicFramePr>
          <p:nvPr/>
        </p:nvGraphicFramePr>
        <p:xfrm>
          <a:off x="2600325" y="3128323"/>
          <a:ext cx="654367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0" name="Equation" r:id="rId3" imgW="3047760" imgH="660240" progId="">
                  <p:embed/>
                </p:oleObj>
              </mc:Choice>
              <mc:Fallback>
                <p:oleObj name="Equation" r:id="rId3" imgW="3047760" imgH="660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3128323"/>
                        <a:ext cx="6543675" cy="1416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1666228" y="4599297"/>
          <a:ext cx="6547752" cy="2258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1" name="Equation" r:id="rId5" imgW="2869920" imgH="990360" progId="">
                  <p:embed/>
                </p:oleObj>
              </mc:Choice>
              <mc:Fallback>
                <p:oleObj name="Equation" r:id="rId5" imgW="2869920" imgH="990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228" y="4599297"/>
                        <a:ext cx="6547752" cy="225870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437929"/>
              </p:ext>
            </p:extLst>
          </p:nvPr>
        </p:nvGraphicFramePr>
        <p:xfrm>
          <a:off x="2660650" y="1295400"/>
          <a:ext cx="64357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2" name="Equation" r:id="rId7" imgW="2527300" imgH="711200" progId="Equation.3">
                  <p:embed/>
                </p:oleObj>
              </mc:Choice>
              <mc:Fallback>
                <p:oleObj name="Equation" r:id="rId7" imgW="2527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1295400"/>
                        <a:ext cx="6435725" cy="1812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20074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Total contribution of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x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y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z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is unity considering all four hybrids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74056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 lone-pair</a:t>
            </a:r>
          </a:p>
          <a:p>
            <a:r>
              <a:rPr lang="en-US" sz="2400" dirty="0">
                <a:latin typeface="Georgia"/>
              </a:rPr>
              <a:t>hybrid </a:t>
            </a:r>
            <a:r>
              <a:rPr lang="en-US" sz="2400" dirty="0" err="1">
                <a:latin typeface="Georgia"/>
              </a:rPr>
              <a:t>orbitals</a:t>
            </a:r>
            <a:r>
              <a:rPr lang="en-US" sz="2400" dirty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077585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bonded</a:t>
            </a:r>
          </a:p>
          <a:p>
            <a:r>
              <a:rPr lang="en-US" sz="2400" dirty="0">
                <a:latin typeface="Georgia"/>
              </a:rPr>
              <a:t>hybrid </a:t>
            </a:r>
            <a:r>
              <a:rPr lang="en-US" sz="2400" dirty="0" err="1">
                <a:latin typeface="Georgia"/>
              </a:rPr>
              <a:t>orbitals</a:t>
            </a:r>
            <a:r>
              <a:rPr lang="en-US" sz="2400" dirty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229" y="4715310"/>
            <a:ext cx="11866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z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y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2s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x</a:t>
            </a:r>
            <a:endParaRPr lang="en-US" sz="24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247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62434" r="39167" b="11111"/>
          <a:stretch>
            <a:fillRect/>
          </a:stretch>
        </p:blipFill>
        <p:spPr bwMode="auto">
          <a:xfrm>
            <a:off x="4572000" y="3985242"/>
            <a:ext cx="2506937" cy="190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3" cstate="print"/>
          <a:srcRect t="48237"/>
          <a:stretch>
            <a:fillRect/>
          </a:stretch>
        </p:blipFill>
        <p:spPr bwMode="auto">
          <a:xfrm>
            <a:off x="6963727" y="3756642"/>
            <a:ext cx="2180273" cy="21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04800" y="1981200"/>
            <a:ext cx="1813533" cy="1226814"/>
          </a:xfrm>
          <a:prstGeom prst="rect">
            <a:avLst/>
          </a:prstGeom>
        </p:spPr>
      </p:pic>
      <p:pic>
        <p:nvPicPr>
          <p:cNvPr id="6" name="Picture 5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381000" y="5257800"/>
            <a:ext cx="2026905" cy="1120158"/>
          </a:xfrm>
          <a:prstGeom prst="rect">
            <a:avLst/>
          </a:prstGeom>
        </p:spPr>
      </p:pic>
      <p:pic>
        <p:nvPicPr>
          <p:cNvPr id="8" name="Picture 7" descr="image044.gif"/>
          <p:cNvPicPr>
            <a:picLocks noChangeAspect="1"/>
          </p:cNvPicPr>
          <p:nvPr/>
        </p:nvPicPr>
        <p:blipFill>
          <a:blip r:embed="rId5" cstate="print"/>
          <a:srcRect l="8869" t="77174" r="69845" b="13044"/>
          <a:stretch>
            <a:fillRect/>
          </a:stretch>
        </p:blipFill>
        <p:spPr>
          <a:xfrm>
            <a:off x="228600" y="1066800"/>
            <a:ext cx="1828800" cy="685784"/>
          </a:xfrm>
          <a:prstGeom prst="rect">
            <a:avLst/>
          </a:prstGeom>
        </p:spPr>
      </p:pic>
      <p:pic>
        <p:nvPicPr>
          <p:cNvPr id="9" name="Picture 8" descr="image044.gif"/>
          <p:cNvPicPr>
            <a:picLocks noChangeAspect="1"/>
          </p:cNvPicPr>
          <p:nvPr/>
        </p:nvPicPr>
        <p:blipFill>
          <a:blip r:embed="rId5" cstate="print"/>
          <a:srcRect l="57649" t="77174" r="29047" b="13044"/>
          <a:stretch>
            <a:fillRect/>
          </a:stretch>
        </p:blipFill>
        <p:spPr>
          <a:xfrm>
            <a:off x="2514600" y="1066800"/>
            <a:ext cx="1143000" cy="68578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828800" y="1447800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29630" r="39167" b="37566"/>
          <a:stretch>
            <a:fillRect/>
          </a:stretch>
        </p:blipFill>
        <p:spPr bwMode="auto">
          <a:xfrm>
            <a:off x="4267200" y="685800"/>
            <a:ext cx="25069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 b="46197"/>
          <a:stretch>
            <a:fillRect/>
          </a:stretch>
        </p:blipFill>
        <p:spPr bwMode="auto">
          <a:xfrm>
            <a:off x="6553200" y="762000"/>
            <a:ext cx="218027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mage044.gif"/>
          <p:cNvPicPr>
            <a:picLocks noChangeAspect="1"/>
          </p:cNvPicPr>
          <p:nvPr/>
        </p:nvPicPr>
        <p:blipFill>
          <a:blip r:embed="rId5" cstate="print"/>
          <a:srcRect l="10643" t="67391" r="71619" b="23913"/>
          <a:stretch>
            <a:fillRect/>
          </a:stretch>
        </p:blipFill>
        <p:spPr>
          <a:xfrm>
            <a:off x="381000" y="4290042"/>
            <a:ext cx="1524000" cy="609600"/>
          </a:xfrm>
          <a:prstGeom prst="rect">
            <a:avLst/>
          </a:prstGeom>
        </p:spPr>
      </p:pic>
      <p:pic>
        <p:nvPicPr>
          <p:cNvPr id="17" name="Picture 16" descr="image044.gif"/>
          <p:cNvPicPr>
            <a:picLocks noChangeAspect="1"/>
          </p:cNvPicPr>
          <p:nvPr/>
        </p:nvPicPr>
        <p:blipFill>
          <a:blip r:embed="rId5" cstate="print"/>
          <a:srcRect l="57649" t="67391" r="28160" b="23913"/>
          <a:stretch>
            <a:fillRect/>
          </a:stretch>
        </p:blipFill>
        <p:spPr>
          <a:xfrm>
            <a:off x="2667000" y="4366242"/>
            <a:ext cx="1219200" cy="6096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05000" y="4671042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H2plusWavefunctions.gif"/>
          <p:cNvPicPr>
            <a:picLocks noChangeAspect="1"/>
          </p:cNvPicPr>
          <p:nvPr/>
        </p:nvPicPr>
        <p:blipFill>
          <a:blip r:embed="rId6" cstate="print"/>
          <a:srcRect r="53623" b="69043"/>
          <a:stretch>
            <a:fillRect/>
          </a:stretch>
        </p:blipFill>
        <p:spPr>
          <a:xfrm>
            <a:off x="2438392" y="2057400"/>
            <a:ext cx="2133608" cy="1013452"/>
          </a:xfrm>
          <a:prstGeom prst="rect">
            <a:avLst/>
          </a:prstGeom>
        </p:spPr>
      </p:pic>
      <p:pic>
        <p:nvPicPr>
          <p:cNvPr id="20" name="Picture 19" descr="H2plusWavefunctions.gif"/>
          <p:cNvPicPr>
            <a:picLocks noChangeAspect="1"/>
          </p:cNvPicPr>
          <p:nvPr/>
        </p:nvPicPr>
        <p:blipFill>
          <a:blip r:embed="rId6" cstate="print"/>
          <a:srcRect l="52174" b="51120"/>
          <a:stretch>
            <a:fillRect/>
          </a:stretch>
        </p:blipFill>
        <p:spPr>
          <a:xfrm>
            <a:off x="2743200" y="5168894"/>
            <a:ext cx="2200271" cy="16002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Sigma Bonding with 1s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Orbitals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73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204715" y="3725840"/>
          <a:ext cx="6277952" cy="152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3" name="Equation" r:id="rId3" imgW="2501640" imgH="609480" progId="">
                  <p:embed/>
                </p:oleObj>
              </mc:Choice>
              <mc:Fallback>
                <p:oleObj name="Equation" r:id="rId3" imgW="2501640" imgH="609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5" y="3725840"/>
                        <a:ext cx="6277952" cy="152992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177421" y="5331985"/>
          <a:ext cx="7051834" cy="152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4" name="Equation" r:id="rId5" imgW="3047760" imgH="660240" progId="Equation.3">
                  <p:embed/>
                </p:oleObj>
              </mc:Choice>
              <mc:Fallback>
                <p:oleObj name="Equation" r:id="rId5" imgW="30477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21" y="5331985"/>
                        <a:ext cx="7051834" cy="152601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889885" y="1125754"/>
            <a:ext cx="3491517" cy="2722919"/>
            <a:chOff x="-52113" y="1406898"/>
            <a:chExt cx="4059338" cy="3034453"/>
          </a:xfrm>
        </p:grpSpPr>
        <p:grpSp>
          <p:nvGrpSpPr>
            <p:cNvPr id="5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15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19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6" name="Arc 5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208411" y="2563044"/>
              <a:ext cx="798814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2263" y="1459850"/>
              <a:ext cx="744301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18874" y="1406898"/>
              <a:ext cx="830475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52113" y="1459498"/>
              <a:ext cx="834047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0574" y="1994567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21390" y="1996839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38907" y="1117228"/>
            <a:ext cx="4155026" cy="2741515"/>
            <a:chOff x="3968222" y="1458403"/>
            <a:chExt cx="5083916" cy="3082112"/>
          </a:xfrm>
        </p:grpSpPr>
        <p:sp>
          <p:nvSpPr>
            <p:cNvPr id="26" name="Rectangle 25"/>
            <p:cNvSpPr/>
            <p:nvPr/>
          </p:nvSpPr>
          <p:spPr>
            <a:xfrm>
              <a:off x="6228082" y="1458403"/>
              <a:ext cx="808314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grpSp>
          <p:nvGrpSpPr>
            <p:cNvPr id="28" name="Group 60"/>
            <p:cNvGrpSpPr/>
            <p:nvPr/>
          </p:nvGrpSpPr>
          <p:grpSpPr>
            <a:xfrm>
              <a:off x="3968222" y="1474285"/>
              <a:ext cx="5083916" cy="2978940"/>
              <a:chOff x="3778217" y="2103698"/>
              <a:chExt cx="5083916" cy="297894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3" name="Arc 32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8126565" y="3182504"/>
                <a:ext cx="735568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22818" y="3722180"/>
                <a:ext cx="873997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526269" y="3257063"/>
                <a:ext cx="877756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213321" y="3210064"/>
                <a:ext cx="468728" cy="588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552498" y="2269432"/>
                <a:ext cx="1000915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78217" y="3085522"/>
                <a:ext cx="878012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98022" y="4476207"/>
                <a:ext cx="1046679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273604" y="4021494"/>
              <a:ext cx="686219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678185" y="3102623"/>
            <a:ext cx="818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65405" y="3125757"/>
            <a:ext cx="85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144154" y="-102758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Different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-/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- character for the two classes of hybrids in H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96334" y="4071597"/>
            <a:ext cx="264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  <a:sym typeface="Wingdings" pitchFamily="2" charset="2"/>
              </a:rPr>
              <a:t>(0.55)</a:t>
            </a:r>
            <a:r>
              <a:rPr lang="en-US" sz="2400" baseline="30000" dirty="0">
                <a:latin typeface="Georgia"/>
                <a:sym typeface="Wingdings" pitchFamily="2" charset="2"/>
              </a:rPr>
              <a:t>2</a:t>
            </a:r>
            <a:r>
              <a:rPr lang="en-US" sz="2400" dirty="0">
                <a:latin typeface="Georgia"/>
                <a:sym typeface="Wingdings" pitchFamily="2" charset="2"/>
              </a:rPr>
              <a:t>30%</a:t>
            </a:r>
          </a:p>
          <a:p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  <a:sym typeface="Wingdings" pitchFamily="2" charset="2"/>
              </a:rPr>
              <a:t>100-3070%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28826" y="5629718"/>
            <a:ext cx="145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  <a:sym typeface="Wingdings" pitchFamily="2" charset="2"/>
              </a:rPr>
              <a:t> 20%</a:t>
            </a:r>
          </a:p>
          <a:p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  <a:sym typeface="Wingdings" pitchFamily="2" charset="2"/>
              </a:rPr>
              <a:t> 80%</a:t>
            </a:r>
          </a:p>
        </p:txBody>
      </p:sp>
    </p:spTree>
    <p:extLst>
      <p:ext uri="{BB962C8B-B14F-4D97-AF65-F5344CB8AC3E}">
        <p14:creationId xmlns:p14="http://schemas.microsoft.com/office/powerpoint/2010/main" val="5665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p3d2_hybdrid orbit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49657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of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: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and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739762" y="5858312"/>
            <a:ext cx="31960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CC"/>
                </a:solidFill>
                <a:latin typeface="Georgia"/>
              </a:rPr>
              <a:t>Similarly, 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sp</a:t>
            </a:r>
            <a:r>
              <a:rPr lang="en-US" sz="2200" b="1" i="1" baseline="30000" dirty="0">
                <a:solidFill>
                  <a:srgbClr val="0000CC"/>
                </a:solidFill>
                <a:latin typeface="Georgia"/>
              </a:rPr>
              <a:t>3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d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  <a:r>
              <a:rPr lang="en-US" sz="2200" b="1" dirty="0">
                <a:solidFill>
                  <a:srgbClr val="0000CC"/>
                </a:solidFill>
                <a:latin typeface="Georgia"/>
                <a:sym typeface="Wingdings" pitchFamily="2" charset="2"/>
              </a:rPr>
              <a:t> </a:t>
            </a:r>
          </a:p>
          <a:p>
            <a:r>
              <a:rPr lang="en-US" sz="2200" b="1" dirty="0" err="1">
                <a:solidFill>
                  <a:srgbClr val="0000CC"/>
                </a:solidFill>
                <a:latin typeface="Georgia"/>
                <a:sym typeface="Wingdings" pitchFamily="2" charset="2"/>
              </a:rPr>
              <a:t>trigonal</a:t>
            </a:r>
            <a:r>
              <a:rPr lang="en-US" sz="2200" b="1" dirty="0">
                <a:solidFill>
                  <a:srgbClr val="0000CC"/>
                </a:solidFill>
                <a:latin typeface="Georgia"/>
                <a:sym typeface="Wingdings" pitchFamily="2" charset="2"/>
              </a:rPr>
              <a:t> </a:t>
            </a:r>
            <a:r>
              <a:rPr lang="en-US" sz="2200" b="1" dirty="0" err="1">
                <a:solidFill>
                  <a:srgbClr val="0000CC"/>
                </a:solidFill>
                <a:latin typeface="Georgia"/>
                <a:sym typeface="Wingdings" pitchFamily="2" charset="2"/>
              </a:rPr>
              <a:t>bipyramidal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</a:p>
        </p:txBody>
      </p:sp>
      <p:pic>
        <p:nvPicPr>
          <p:cNvPr id="35845" name="Picture 5" descr="3d1-3sp3-all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810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3d2-3sp3-all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762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3193446" y="902045"/>
            <a:ext cx="267395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Georgia"/>
              </a:rPr>
              <a:t>sp</a:t>
            </a:r>
            <a:r>
              <a:rPr lang="en-US" sz="2200" b="1" i="1" baseline="30000" dirty="0">
                <a:solidFill>
                  <a:srgbClr val="C00000"/>
                </a:solidFill>
                <a:latin typeface="Georgia"/>
              </a:rPr>
              <a:t>3</a:t>
            </a:r>
            <a:r>
              <a:rPr lang="en-US" sz="2200" b="1" i="1" dirty="0">
                <a:solidFill>
                  <a:srgbClr val="C00000"/>
                </a:solidFill>
                <a:latin typeface="Georgia"/>
              </a:rPr>
              <a:t>d</a:t>
            </a:r>
            <a:r>
              <a:rPr lang="en-US" sz="2200" b="1" i="1" baseline="30000" dirty="0">
                <a:solidFill>
                  <a:srgbClr val="C00000"/>
                </a:solidFill>
                <a:latin typeface="Georgia"/>
              </a:rPr>
              <a:t>2</a:t>
            </a:r>
            <a:r>
              <a:rPr lang="en-US" sz="2200" b="1" dirty="0">
                <a:solidFill>
                  <a:srgbClr val="C00000"/>
                </a:solidFill>
                <a:latin typeface="Georgia"/>
              </a:rPr>
              <a:t>: octahedral</a:t>
            </a:r>
          </a:p>
        </p:txBody>
      </p:sp>
    </p:spTree>
    <p:extLst>
      <p:ext uri="{BB962C8B-B14F-4D97-AF65-F5344CB8AC3E}">
        <p14:creationId xmlns:p14="http://schemas.microsoft.com/office/powerpoint/2010/main" val="22546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vs. MOT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771525" y="1390900"/>
            <a:ext cx="761999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Hybridization: Highly directional, localized bonds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MOT: Delocalized MOs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Do they agree?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Does MOT provide some extra information?</a:t>
            </a:r>
          </a:p>
        </p:txBody>
      </p:sp>
    </p:spTree>
    <p:extLst>
      <p:ext uri="{BB962C8B-B14F-4D97-AF65-F5344CB8AC3E}">
        <p14:creationId xmlns:p14="http://schemas.microsoft.com/office/powerpoint/2010/main" val="226153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VBT picture with sp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orbitals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There is no unique combination/solution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(depends on the orientation!)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Contributions from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=75%</a:t>
            </a: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67925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8" name="Equation" r:id="rId3" imgW="2311400" imgH="419100" progId="Equation.3">
                  <p:embed/>
                </p:oleObj>
              </mc:Choice>
              <mc:Fallback>
                <p:oleObj name="Equation" r:id="rId3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etrahedra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8" name="Picture 7" descr="cube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37594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9" name="Equation" r:id="rId7" imgW="2286000" imgH="406400" progId="Equation.3">
                  <p:embed/>
                </p:oleObj>
              </mc:Choice>
              <mc:Fallback>
                <p:oleObj name="Equation" r:id="rId7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161619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0" name="Equation" r:id="rId9" imgW="2324100" imgH="838200" progId="Equation.3">
                  <p:embed/>
                </p:oleObj>
              </mc:Choice>
              <mc:Fallback>
                <p:oleObj name="Equation" r:id="rId9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4581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98584" y="796510"/>
            <a:ext cx="6827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AOs with proper symmetry can only be combined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93" y="1925166"/>
            <a:ext cx="3140364" cy="2743200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99741" y="5304411"/>
            <a:ext cx="57635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Central Carbon atom: 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and 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orbitals</a:t>
            </a:r>
          </a:p>
        </p:txBody>
      </p:sp>
    </p:spTree>
    <p:extLst>
      <p:ext uri="{BB962C8B-B14F-4D97-AF65-F5344CB8AC3E}">
        <p14:creationId xmlns:p14="http://schemas.microsoft.com/office/powerpoint/2010/main" val="42572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78457" y="796510"/>
            <a:ext cx="1467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CC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3834484"/>
            <a:ext cx="520700" cy="52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72" y="2244163"/>
            <a:ext cx="520700" cy="52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56" y="1689395"/>
            <a:ext cx="520700" cy="520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57" y="4355184"/>
            <a:ext cx="520700" cy="52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3171" y="1673516"/>
            <a:ext cx="3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6160" y="2243798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Q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05340" y="3845500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02" y="4349130"/>
            <a:ext cx="35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R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64184"/>
              </p:ext>
            </p:extLst>
          </p:nvPr>
        </p:nvGraphicFramePr>
        <p:xfrm>
          <a:off x="1238623" y="5883086"/>
          <a:ext cx="782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1" name="Equation" r:id="rId5" imgW="3467100" imgH="355600" progId="Equation.3">
                  <p:embed/>
                </p:oleObj>
              </mc:Choice>
              <mc:Fallback>
                <p:oleObj name="Equation" r:id="rId5" imgW="3467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623" y="5883086"/>
                        <a:ext cx="7823200" cy="8001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397513"/>
              </p:ext>
            </p:extLst>
          </p:nvPr>
        </p:nvGraphicFramePr>
        <p:xfrm>
          <a:off x="2964321" y="4975785"/>
          <a:ext cx="6075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2" name="Equation" r:id="rId7" imgW="2692400" imgH="330200" progId="Equation.3">
                  <p:embed/>
                </p:oleObj>
              </mc:Choice>
              <mc:Fallback>
                <p:oleObj name="Equation" r:id="rId7" imgW="26924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321" y="4975785"/>
                        <a:ext cx="6075363" cy="7429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263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Callout 1"/>
          <p:cNvSpPr/>
          <p:nvPr/>
        </p:nvSpPr>
        <p:spPr>
          <a:xfrm rot="16200000">
            <a:off x="5381945" y="2064724"/>
            <a:ext cx="1210237" cy="6075363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8" y="1924050"/>
            <a:ext cx="3140364" cy="2743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022" y="3862216"/>
            <a:ext cx="520700" cy="520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2" y="4338034"/>
            <a:ext cx="520700" cy="520700"/>
          </a:xfrm>
          <a:prstGeom prst="rect">
            <a:avLst/>
          </a:prstGeom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57042" y="796510"/>
            <a:ext cx="151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CC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853860"/>
              </p:ext>
            </p:extLst>
          </p:nvPr>
        </p:nvGraphicFramePr>
        <p:xfrm>
          <a:off x="1152525" y="5854700"/>
          <a:ext cx="79962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Equation" r:id="rId5" imgW="3543300" imgH="381000" progId="Equation.3">
                  <p:embed/>
                </p:oleObj>
              </mc:Choice>
              <mc:Fallback>
                <p:oleObj name="Equation" r:id="rId5" imgW="35433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854700"/>
                        <a:ext cx="7996238" cy="857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25521"/>
              </p:ext>
            </p:extLst>
          </p:nvPr>
        </p:nvGraphicFramePr>
        <p:xfrm>
          <a:off x="2935288" y="4960938"/>
          <a:ext cx="61325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6" name="Equation" r:id="rId7" imgW="2717800" imgH="342900" progId="Equation.3">
                  <p:embed/>
                </p:oleObj>
              </mc:Choice>
              <mc:Fallback>
                <p:oleObj name="Equation" r:id="rId7" imgW="2717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4960938"/>
                        <a:ext cx="6132512" cy="771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396" y="2258739"/>
            <a:ext cx="5207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328" y="1663700"/>
            <a:ext cx="520700" cy="520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4702" y="1673516"/>
            <a:ext cx="3400776" cy="3137279"/>
            <a:chOff x="534702" y="1673516"/>
            <a:chExt cx="3400776" cy="3137279"/>
          </a:xfrm>
        </p:grpSpPr>
        <p:sp>
          <p:nvSpPr>
            <p:cNvPr id="19" name="TextBox 18"/>
            <p:cNvSpPr txBox="1"/>
            <p:nvPr/>
          </p:nvSpPr>
          <p:spPr>
            <a:xfrm>
              <a:off x="1383171" y="1673516"/>
              <a:ext cx="34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56160" y="2243798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Q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5340" y="3845500"/>
              <a:ext cx="330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702" y="4349130"/>
              <a:ext cx="357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R</a:t>
              </a:r>
            </a:p>
          </p:txBody>
        </p:sp>
      </p:grp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4022135" y="3552798"/>
            <a:ext cx="3960571" cy="830997"/>
          </a:xfrm>
          <a:prstGeom prst="rect">
            <a:avLst/>
          </a:prstGeom>
          <a:solidFill>
            <a:srgbClr val="0000FF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3 such linear combinations:</a:t>
            </a:r>
          </a:p>
          <a:p>
            <a:pPr algn="ctr"/>
            <a:r>
              <a:rPr lang="en-US" sz="2400" i="1" dirty="0">
                <a:solidFill>
                  <a:srgbClr val="000000"/>
                </a:solidFill>
                <a:latin typeface="Georgia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z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79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36501" y="796510"/>
            <a:ext cx="4551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Two kinds of Molecular Orbitals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1401" y="1679757"/>
            <a:ext cx="3586359" cy="3189395"/>
            <a:chOff x="451401" y="1679757"/>
            <a:chExt cx="3586359" cy="318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401" y="4348452"/>
              <a:ext cx="520700" cy="520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7060" y="3842589"/>
              <a:ext cx="520700" cy="520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065" y="2215398"/>
              <a:ext cx="520700" cy="520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391" y="1679757"/>
              <a:ext cx="520700" cy="520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928" y="1927516"/>
              <a:ext cx="3140364" cy="2743200"/>
            </a:xfrm>
            <a:prstGeom prst="rect">
              <a:avLst/>
            </a:prstGeom>
          </p:spPr>
        </p:pic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81084" y="5073578"/>
            <a:ext cx="2158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1 MO, no node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97207" y="1694698"/>
            <a:ext cx="3556477" cy="3144572"/>
            <a:chOff x="4797207" y="1694698"/>
            <a:chExt cx="3556477" cy="3144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8198" y="2215398"/>
              <a:ext cx="520700" cy="520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712" y="1694698"/>
              <a:ext cx="520700" cy="520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793" y="1925166"/>
              <a:ext cx="3140364" cy="2743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2984" y="3797870"/>
              <a:ext cx="520700" cy="52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207" y="4318570"/>
              <a:ext cx="520700" cy="520700"/>
            </a:xfrm>
            <a:prstGeom prst="rect">
              <a:avLst/>
            </a:prstGeom>
          </p:spPr>
        </p:pic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924740" y="5079846"/>
            <a:ext cx="35206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3 MOs, one node in each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648577" y="5568026"/>
            <a:ext cx="377539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Same energy?</a:t>
            </a: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Experimental evidence?</a:t>
            </a:r>
          </a:p>
        </p:txBody>
      </p:sp>
    </p:spTree>
    <p:extLst>
      <p:ext uri="{BB962C8B-B14F-4D97-AF65-F5344CB8AC3E}">
        <p14:creationId xmlns:p14="http://schemas.microsoft.com/office/powerpoint/2010/main" val="26763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-64139" y="2831567"/>
            <a:ext cx="430156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                                            4 × 1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Energy Diagram and Photoelectron spectrum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92882" y="1677862"/>
            <a:ext cx="3157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C                                  H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07330" y="3062400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7330" y="3115349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7330" y="316741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4327" y="463637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63793" y="376223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63793" y="38151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63793" y="3867252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41025" y="39255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77283" y="59458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77283" y="5231938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877283" y="528488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77283" y="533695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77283" y="184604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877283" y="189899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877283" y="195106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74462" y="226009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40" name="Straight Connector 35839"/>
          <p:cNvCxnSpPr/>
          <p:nvPr/>
        </p:nvCxnSpPr>
        <p:spPr>
          <a:xfrm>
            <a:off x="1284633" y="4636374"/>
            <a:ext cx="592650" cy="13095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7636" y="3068739"/>
            <a:ext cx="592650" cy="21631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77589" y="3815185"/>
            <a:ext cx="486204" cy="2130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754821" y="3867252"/>
            <a:ext cx="486204" cy="1469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307636" y="1898996"/>
            <a:ext cx="566826" cy="1216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07636" y="2260093"/>
            <a:ext cx="592650" cy="2384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754821" y="1846047"/>
            <a:ext cx="508972" cy="196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758805" y="2260093"/>
            <a:ext cx="504988" cy="15550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314727" y="547214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390016" y="547214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001461" y="4863215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76750" y="4863215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328838" y="4786421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404127" y="4786421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622348" y="474126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697637" y="474126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855" name="Object 358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563857"/>
              </p:ext>
            </p:extLst>
          </p:nvPr>
        </p:nvGraphicFramePr>
        <p:xfrm>
          <a:off x="1679541" y="5754595"/>
          <a:ext cx="702733" cy="61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1" name="Equation" r:id="rId3" imgW="304800" imgH="266700" progId="Equation.3">
                  <p:embed/>
                </p:oleObj>
              </mc:Choice>
              <mc:Fallback>
                <p:oleObj name="Equation" r:id="rId3" imgW="304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9541" y="5754595"/>
                        <a:ext cx="702733" cy="614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261405"/>
              </p:ext>
            </p:extLst>
          </p:nvPr>
        </p:nvGraphicFramePr>
        <p:xfrm>
          <a:off x="1679541" y="5149090"/>
          <a:ext cx="73183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2" name="Equation" r:id="rId5" imgW="317500" imgH="279400" progId="Equation.3">
                  <p:embed/>
                </p:oleObj>
              </mc:Choice>
              <mc:Fallback>
                <p:oleObj name="Equation" r:id="rId5" imgW="317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9541" y="5149090"/>
                        <a:ext cx="731837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178669"/>
              </p:ext>
            </p:extLst>
          </p:nvPr>
        </p:nvGraphicFramePr>
        <p:xfrm>
          <a:off x="1991468" y="1167158"/>
          <a:ext cx="7318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3" name="Equation" r:id="rId7" imgW="317500" imgH="317500" progId="Equation.3">
                  <p:embed/>
                </p:oleObj>
              </mc:Choice>
              <mc:Fallback>
                <p:oleObj name="Equation" r:id="rId7" imgW="317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1468" y="1167158"/>
                        <a:ext cx="731838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6" name="Picture 358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640" y="846886"/>
            <a:ext cx="4472304" cy="2670959"/>
          </a:xfrm>
          <a:prstGeom prst="rect">
            <a:avLst/>
          </a:prstGeom>
          <a:ln>
            <a:solidFill>
              <a:srgbClr val="0000FF"/>
            </a:solidFill>
          </a:ln>
          <a:effectLst/>
        </p:spPr>
      </p:pic>
      <p:sp>
        <p:nvSpPr>
          <p:cNvPr id="35857" name="Rectangle 35856"/>
          <p:cNvSpPr/>
          <p:nvPr/>
        </p:nvSpPr>
        <p:spPr>
          <a:xfrm>
            <a:off x="1" y="6481507"/>
            <a:ext cx="611461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bilbo.chm.uri.edu</a:t>
            </a:r>
            <a:r>
              <a:rPr lang="en-US" dirty="0">
                <a:latin typeface="Georgia"/>
                <a:cs typeface="Georgia"/>
              </a:rPr>
              <a:t>/CHM401/fall2008exam1-4.html</a:t>
            </a:r>
          </a:p>
        </p:txBody>
      </p:sp>
      <p:sp>
        <p:nvSpPr>
          <p:cNvPr id="84" name="Text Box 4"/>
          <p:cNvSpPr txBox="1">
            <a:spLocks noChangeArrowheads="1"/>
          </p:cNvSpPr>
          <p:nvPr/>
        </p:nvSpPr>
        <p:spPr bwMode="auto">
          <a:xfrm>
            <a:off x="3157664" y="4032653"/>
            <a:ext cx="6315041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>
                <a:latin typeface="Georgia"/>
              </a:rPr>
              <a:t>kinds of MOs: 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energy levels</a:t>
            </a:r>
            <a:endParaRPr lang="en-US" sz="1000" dirty="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Bond lengths: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equal</a:t>
            </a:r>
            <a:endParaRPr lang="en-US" sz="1000" dirty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Georgia"/>
              </a:rPr>
              <a:t>All MOs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contribute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equally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to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each bond</a:t>
            </a:r>
            <a:endParaRPr lang="en-US" sz="1000" dirty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VB and MO pictures 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correlated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Georgia"/>
              </a:rPr>
              <a:t>Properties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depend on the </a:t>
            </a:r>
            <a:r>
              <a:rPr lang="en-US" sz="2400" b="1" dirty="0">
                <a:solidFill>
                  <a:srgbClr val="0000FF"/>
                </a:solidFill>
                <a:latin typeface="Georgia"/>
              </a:rPr>
              <a:t>experiment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22062"/>
              </p:ext>
            </p:extLst>
          </p:nvPr>
        </p:nvGraphicFramePr>
        <p:xfrm>
          <a:off x="1990725" y="2220438"/>
          <a:ext cx="7032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4" name="Equation" r:id="rId10" imgW="304800" imgH="304800" progId="Equation.3">
                  <p:embed/>
                </p:oleObj>
              </mc:Choice>
              <mc:Fallback>
                <p:oleObj name="Equation" r:id="rId10" imgW="304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90725" y="2220438"/>
                        <a:ext cx="703263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3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7" grpId="0" animBg="1"/>
      <p:bldP spid="8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Types of Bonds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071563"/>
            <a:ext cx="86391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805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2743200"/>
            <a:ext cx="89154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74370" y="3282894"/>
            <a:ext cx="4572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Bonding: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molecule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434975" y="3759200"/>
          <a:ext cx="40608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7" name="Equation" r:id="rId3" imgW="2032000" imgH="330200" progId="Equation.3">
                  <p:embed/>
                </p:oleObj>
              </mc:Choice>
              <mc:Fallback>
                <p:oleObj name="Equation" r:id="rId3" imgW="2032000" imgH="3302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9200"/>
                        <a:ext cx="40608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4491335"/>
            <a:ext cx="8382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CANNOT be Solved</a:t>
            </a:r>
            <a:endParaRPr kumimoji="0" lang="en-US" sz="24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5059740"/>
            <a:ext cx="80010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For all the molecules except the simplest molecule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the Schrodinger equation cannot be solved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We need methods to find approximate solutions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12" name="Group 102"/>
          <p:cNvGrpSpPr/>
          <p:nvPr/>
        </p:nvGrpSpPr>
        <p:grpSpPr>
          <a:xfrm>
            <a:off x="5828207" y="84435"/>
            <a:ext cx="3239593" cy="2430165"/>
            <a:chOff x="228600" y="3136900"/>
            <a:chExt cx="3239593" cy="2430165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838200"/>
            <a:ext cx="6096000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Born – Oppenheimer Approximation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00800" y="3810000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NOT a constant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42372" name="Object 3"/>
          <p:cNvGraphicFramePr>
            <a:graphicFrameLocks noChangeAspect="1"/>
          </p:cNvGraphicFramePr>
          <p:nvPr>
            <p:extLst/>
          </p:nvPr>
        </p:nvGraphicFramePr>
        <p:xfrm>
          <a:off x="285750" y="2755070"/>
          <a:ext cx="86296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8" name="Equation" r:id="rId5" imgW="4546600" imgH="469900" progId="Equation.3">
                  <p:embed/>
                </p:oleObj>
              </mc:Choice>
              <mc:Fallback>
                <p:oleObj name="Equation" r:id="rId5" imgW="4546600" imgH="469900" progId="Equation.3">
                  <p:embed/>
                  <p:pic>
                    <p:nvPicPr>
                      <p:cNvPr id="44237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755070"/>
                        <a:ext cx="86296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34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914400" y="1143000"/>
            <a:ext cx="5791200" cy="1587500"/>
            <a:chOff x="2209800" y="2514600"/>
            <a:chExt cx="5791200" cy="1587500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2209800" y="2514600"/>
              <a:ext cx="5791200" cy="156966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For H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2</a:t>
              </a:r>
              <a:r>
                <a:rPr kumimoji="0" lang="en-US" sz="2400" b="0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+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</p:txBody>
        </p:sp>
        <p:graphicFrame>
          <p:nvGraphicFramePr>
            <p:cNvPr id="522244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2352675" y="2984500"/>
            <a:ext cx="443865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251" name="Equation" r:id="rId3" imgW="2222500" imgH="558800" progId="Equation.3">
                    <p:embed/>
                  </p:oleObj>
                </mc:Choice>
                <mc:Fallback>
                  <p:oleObj name="Equation" r:id="rId3" imgW="2222500" imgH="558800" progId="Equation.3">
                    <p:embed/>
                    <p:pic>
                      <p:nvPicPr>
                        <p:cNvPr id="5222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675" y="2984500"/>
                          <a:ext cx="4438650" cy="111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914400" y="2971800"/>
            <a:ext cx="8001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Place the second electron in the bonding orbital to get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(ground state)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835224" y="4181298"/>
          <a:ext cx="23701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2" name="Equation" r:id="rId5" imgW="1358900" imgH="266700" progId="Equation.3">
                  <p:embed/>
                </p:oleObj>
              </mc:Choice>
              <mc:Fallback>
                <p:oleObj name="Equation" r:id="rId5" imgW="1358900" imgH="2667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224" y="4181298"/>
                        <a:ext cx="23701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857317" y="4700591"/>
          <a:ext cx="30114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3" name="Equation" r:id="rId7" imgW="1727200" imgH="495300" progId="Equation.3">
                  <p:embed/>
                </p:oleObj>
              </mc:Choice>
              <mc:Fallback>
                <p:oleObj name="Equation" r:id="rId7" imgW="1727200" imgH="4953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317" y="4700591"/>
                        <a:ext cx="30114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518554" y="4513174"/>
          <a:ext cx="53387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4" name="Equation" r:id="rId9" imgW="3060700" imgH="685800" progId="Equation.3">
                  <p:embed/>
                </p:oleObj>
              </mc:Choice>
              <mc:Fallback>
                <p:oleObj name="Equation" r:id="rId9" imgW="3060700" imgH="6858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54" y="4513174"/>
                        <a:ext cx="53387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27793" y="4181298"/>
          <a:ext cx="15732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55" name="Equation" r:id="rId11" imgW="901700" imgH="266700" progId="Equation.3">
                  <p:embed/>
                </p:oleObj>
              </mc:Choice>
              <mc:Fallback>
                <p:oleObj name="Equation" r:id="rId11" imgW="901700" imgH="26670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" y="4181298"/>
                        <a:ext cx="15732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17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9519</TotalTime>
  <Words>1834</Words>
  <Application>Microsoft Macintosh PowerPoint</Application>
  <PresentationFormat>On-screen Show (4:3)</PresentationFormat>
  <Paragraphs>475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Calibri</vt:lpstr>
      <vt:lpstr>Georgia</vt:lpstr>
      <vt:lpstr>Lucida Grande</vt:lpstr>
      <vt:lpstr>Symbol</vt:lpstr>
      <vt:lpstr>Times New Roman</vt:lpstr>
      <vt:lpstr>Wingdings</vt:lpstr>
      <vt:lpstr>Office Theme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Rajarshi Chakrabarti</dc:creator>
  <cp:lastModifiedBy>Microsoft Office User</cp:lastModifiedBy>
  <cp:revision>119</cp:revision>
  <dcterms:created xsi:type="dcterms:W3CDTF">2015-10-25T05:52:53Z</dcterms:created>
  <dcterms:modified xsi:type="dcterms:W3CDTF">2023-01-29T17:46:12Z</dcterms:modified>
</cp:coreProperties>
</file>